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92" r:id="rId1"/>
  </p:sldMasterIdLst>
  <p:notesMasterIdLst>
    <p:notesMasterId r:id="rId10"/>
  </p:notesMasterIdLst>
  <p:handoutMasterIdLst>
    <p:handoutMasterId r:id="rId11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1EEEA24-27DC-46E3-9BCC-B904E5B96B3C}">
          <p14:sldIdLst>
            <p14:sldId id="257"/>
            <p14:sldId id="258"/>
            <p14:sldId id="259"/>
          </p14:sldIdLst>
        </p14:section>
        <p14:section name="Untitled Section" id="{EA95A602-E3F3-49BE-BD08-D3CD30B91C89}">
          <p14:sldIdLst>
            <p14:sldId id="260"/>
            <p14:sldId id="261"/>
            <p14:sldId id="262"/>
            <p14:sldId id="263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182" autoAdjust="0"/>
  </p:normalViewPr>
  <p:slideViewPr>
    <p:cSldViewPr showGuides="1">
      <p:cViewPr varScale="1">
        <p:scale>
          <a:sx n="122" d="100"/>
          <a:sy n="122" d="100"/>
        </p:scale>
        <p:origin x="96" y="186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164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6/19/2025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6/19/2025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05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04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42741" cy="6858000"/>
              <a:chOff x="0" y="0"/>
              <a:chExt cx="4742741" cy="6858000"/>
            </a:xfrm>
          </p:grpSpPr>
          <p:pic>
            <p:nvPicPr>
              <p:cNvPr id="9" name="Picture 8" descr="Stacked books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605581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A09E-12D5-4B1D-B8BB-C300B1DDD423}" type="datetime1">
              <a:rPr lang="en-US" smtClean="0"/>
              <a:t>6/19/2025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12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CA53D-4C84-40AA-983E-A1E818A7FEFC}" type="datetime1">
              <a:rPr lang="en-US" smtClean="0"/>
              <a:t>6/19/2025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FCEE-AE66-4EAB-9C04-97F8A56A6354}" type="datetime1">
              <a:rPr lang="en-US" smtClean="0"/>
              <a:t>6/19/2025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377B-053C-438C-8A98-92C419A6701C}" type="datetime1">
              <a:rPr lang="en-US" smtClean="0"/>
              <a:t>6/19/2025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35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 descr="Stacked book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EF46-0123-4A75-9835-49DC49D53DE2}" type="datetime1">
              <a:rPr lang="en-US" smtClean="0"/>
              <a:t>6/19/2025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82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buFont typeface="Century Gothic" panose="020B0502020202020204" pitchFamily="34" charset="0"/>
              <a:buChar char="–"/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8"/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378D-18AE-47D1-B10A-42F623B40082}" type="datetime1">
              <a:rPr lang="en-US" smtClean="0"/>
              <a:t>6/19/2025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4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F6AE8-D704-41F6-B16A-5547B5672AC1}" type="datetime1">
              <a:rPr lang="en-US" smtClean="0"/>
              <a:t>6/19/2025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7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B9538-6F63-4C0B-916D-ED3F4E0A1B28}" type="datetime1">
              <a:rPr lang="en-US" smtClean="0"/>
              <a:t>6/19/2025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F15BF-7116-4A9E-8022-5A2DC937F971}" type="datetime1">
              <a:rPr lang="en-US" smtClean="0"/>
              <a:t>6/19/2025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418976" indent="-285750">
              <a:buFont typeface="Century Gothic" panose="020B0502020202020204" pitchFamily="34" charset="0"/>
              <a:buChar char="–"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DC91-5A3B-40CE-8C1D-279A8EF6E008}" type="datetime1">
              <a:rPr lang="en-US" smtClean="0"/>
              <a:t>6/19/2025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1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C20A-B94A-4E20-B4B2-88A7825AE904}" type="datetime1">
              <a:rPr lang="en-US" smtClean="0"/>
              <a:t>6/19/2025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7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LineDrawing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59468AF-EFCF-4AAD-ACF4-3BA83EC4AF4E}" type="datetime1">
              <a:rPr lang="en-US" smtClean="0"/>
              <a:pPr/>
              <a:t>6/19/2025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8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33226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4562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72267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5986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imh.org.rs/" TargetMode="External"/><Relationship Id="rId4" Type="http://schemas.openxmlformats.org/officeDocument/2006/relationships/hyperlink" Target="mailto:sanja.mitic@imh.org.r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53B014EE-14D2-4DAC-873A-CE4E4E91F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2484" y="260648"/>
            <a:ext cx="723810" cy="16476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7149" y="260648"/>
            <a:ext cx="7008574" cy="1380827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2800" b="1" dirty="0"/>
              <a:t>Институт за ментално здравље</a:t>
            </a:r>
            <a:br>
              <a:rPr lang="sr-Cyrl-RS" sz="2800" b="1" dirty="0"/>
            </a:br>
            <a:r>
              <a:rPr lang="sr-Cyrl-RS" sz="1800" b="1" dirty="0"/>
              <a:t>Служба за научно-истраживачку и образовану делатност</a:t>
            </a:r>
            <a:br>
              <a:rPr lang="sr-Cyrl-RS" sz="1800" b="1" dirty="0"/>
            </a:br>
            <a:r>
              <a:rPr lang="sr-Cyrl-CS" sz="18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sr-Cyrl-RS" sz="1800" b="1" dirty="0"/>
              <a:t>Проф.др Предраг Каличанин</a:t>
            </a:r>
            <a:r>
              <a:rPr lang="sr-Cyrl-CS" sz="18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sr-Cyrl-RS" sz="1800" b="1" dirty="0"/>
            </a:br>
            <a:r>
              <a:rPr lang="sr-Cyrl-RS" sz="1800" dirty="0"/>
              <a:t>Кабинет за образовану делатност</a:t>
            </a:r>
            <a:endParaRPr lang="en-US" sz="1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33772" y="1844824"/>
            <a:ext cx="6834459" cy="4896544"/>
          </a:xfrm>
        </p:spPr>
        <p:txBody>
          <a:bodyPr>
            <a:normAutofit fontScale="47500" lnSpcReduction="20000"/>
          </a:bodyPr>
          <a:lstStyle/>
          <a:p>
            <a:pPr algn="ctr"/>
            <a:endParaRPr lang="en-US" sz="1900" b="1" dirty="0">
              <a:latin typeface="+mj-lt"/>
            </a:endParaRPr>
          </a:p>
          <a:p>
            <a:pPr algn="ctr"/>
            <a:r>
              <a:rPr lang="sr-Cyrl-RS" sz="1900" b="1" dirty="0">
                <a:latin typeface="+mj-lt"/>
              </a:rPr>
              <a:t>Институт за ментално здравље наставна је база</a:t>
            </a:r>
            <a:r>
              <a:rPr lang="hr-HR" sz="1900" b="1" spc="18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sr-Cyrl-RS" sz="1900" b="1" spc="180" dirty="0">
              <a:effectLst/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sr-Cyrl-RS" sz="1900" spc="18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Медицинског факултета</a:t>
            </a:r>
          </a:p>
          <a:p>
            <a:pPr algn="ctr"/>
            <a:r>
              <a:rPr lang="sr-Cyrl-RS" sz="1900" spc="18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Филозофског факултета(одељење за психологију и соци</a:t>
            </a:r>
            <a:r>
              <a:rPr lang="en-US" sz="1900" spc="18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sr-Cyrl-RS" sz="1900" spc="18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логију)</a:t>
            </a:r>
          </a:p>
          <a:p>
            <a:pPr algn="ctr"/>
            <a:r>
              <a:rPr lang="sr-Cyrl-RS" sz="1900" spc="18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Факултета за специјалну едукацију и рехабилитацију</a:t>
            </a:r>
          </a:p>
          <a:p>
            <a:pPr algn="ctr"/>
            <a:r>
              <a:rPr lang="sr-Cyrl-RS" sz="1900" spc="18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Факултет за медије и комуникације, Универзитет Сингидунум</a:t>
            </a:r>
          </a:p>
          <a:p>
            <a:pPr algn="ctr"/>
            <a:r>
              <a:rPr lang="sr-Cyrl-RS" sz="1900" spc="18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Факулт</a:t>
            </a:r>
            <a:r>
              <a:rPr lang="sr-Cyrl-RS" sz="1900" spc="18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ет политичких наука (социјални радници)</a:t>
            </a:r>
          </a:p>
          <a:p>
            <a:pPr algn="ctr"/>
            <a:r>
              <a:rPr lang="sr-Cyrl-RS" sz="1900" spc="18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Високе здравствене школе струковних студија</a:t>
            </a:r>
          </a:p>
          <a:p>
            <a:pPr algn="ctr"/>
            <a:r>
              <a:rPr lang="sr-Cyrl-RS" sz="1900" spc="18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Медицинске школе, Београд</a:t>
            </a:r>
          </a:p>
          <a:p>
            <a:pPr algn="ctr"/>
            <a:endParaRPr lang="sr-Cyrl-RS" sz="1900" spc="180" dirty="0">
              <a:effectLst/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sr-Cyrl-RS" sz="1900" spc="180" dirty="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sr-Cyrl-RS" sz="1900" spc="180" dirty="0">
              <a:effectLst/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sr-Cyrl-RS" sz="2200" spc="180" dirty="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sr-Cyrl-RS" sz="3600" b="1" spc="180" dirty="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sr-Cyrl-RS" sz="3600" b="1" spc="18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ПРОГРАМ ЕДУКАТИВНИХ КУРСЕВА И МЕЂУНАРОДНО ПРИЗНАТЕ ЕДУКАЦИЈЕ</a:t>
            </a:r>
          </a:p>
          <a:p>
            <a:pPr algn="ctr"/>
            <a:r>
              <a:rPr lang="sr-Cyrl-RS" sz="3600" b="1" spc="18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202</a:t>
            </a:r>
            <a:r>
              <a:rPr lang="sr-Latn-RS" sz="3600" b="1" spc="18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lang="sr-Cyrl-RS" sz="3600" b="1" spc="18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-202</a:t>
            </a:r>
            <a:r>
              <a:rPr lang="sr-Latn-RS" sz="3600" b="1" spc="18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6</a:t>
            </a:r>
            <a:endParaRPr lang="sr-Cyrl-RS" sz="3600" b="1" spc="180" dirty="0">
              <a:effectLst/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sr-Cyrl-RS" sz="3600" spc="180" dirty="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sr-Cyrl-RS" sz="3600" spc="180" dirty="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sr-Cyrl-RS" sz="1200" spc="180" dirty="0">
              <a:effectLst/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sr-Cyrl-RS" sz="1100" spc="180" dirty="0">
              <a:effectLst/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sr-Cyrl-RS" sz="1100" spc="180" dirty="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sr-Cyrl-RS" sz="1600" spc="180" dirty="0">
              <a:effectLst/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sr-Cyrl-RS" sz="1600" spc="18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ВД Директора</a:t>
            </a:r>
            <a:r>
              <a:rPr lang="hr-HR" sz="1600" spc="18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sr-Cyrl-RS" sz="1600" spc="18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Проф.др Милица Пејовић Милованчевић</a:t>
            </a:r>
          </a:p>
          <a:p>
            <a:pPr algn="ctr"/>
            <a:r>
              <a:rPr lang="sr-Cyrl-RS" sz="1600" spc="18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Шеф </a:t>
            </a:r>
            <a:r>
              <a:rPr lang="sr-Latn-RS" sz="1600" spc="18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r>
              <a:rPr lang="sr-Cyrl-RS" sz="1600" spc="18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абинета </a:t>
            </a:r>
            <a:r>
              <a:rPr lang="sr-Cyrl-RS" sz="1600" spc="18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за образовану делатност</a:t>
            </a:r>
            <a:r>
              <a:rPr lang="hr-HR" sz="1600" spc="18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sr-Cyrl-RS" sz="1600" spc="18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Проф.др Оливера Вуковић</a:t>
            </a:r>
          </a:p>
          <a:p>
            <a:pPr algn="ctr"/>
            <a:endParaRPr lang="sr-Latn-RS" sz="1600" b="1" spc="180" dirty="0">
              <a:effectLst/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sr-Cyrl-RS" sz="1600" b="1" spc="18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Обавештења</a:t>
            </a:r>
            <a:r>
              <a:rPr lang="hr-HR" sz="1600" b="1" spc="18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sr-Cyrl-RS" sz="1600" b="1" spc="180" dirty="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sr-Cyrl-RS" sz="1600" spc="18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Секретар </a:t>
            </a:r>
            <a:r>
              <a:rPr lang="sr-Latn-RS" sz="1600" spc="18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r>
              <a:rPr lang="sr-Cyrl-RS" sz="1600" spc="18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абинета </a:t>
            </a:r>
            <a:r>
              <a:rPr lang="sr-Cyrl-RS" sz="1600" spc="18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за образовану делатност</a:t>
            </a:r>
            <a:r>
              <a:rPr lang="hr-HR" sz="1600" spc="18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sr-Cyrl-RS" sz="1600" spc="18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Сања Митић</a:t>
            </a:r>
          </a:p>
          <a:p>
            <a:pPr algn="ctr"/>
            <a:r>
              <a:rPr lang="sr-Cyrl-RS" sz="1600" spc="18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Понедељак-петак</a:t>
            </a:r>
            <a:r>
              <a:rPr lang="hr-HR" sz="1600" spc="18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sr-Cyrl-RS" sz="1600" spc="18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08-15ч</a:t>
            </a:r>
          </a:p>
          <a:p>
            <a:pPr algn="ctr"/>
            <a:r>
              <a:rPr lang="en-US" sz="1600" spc="18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IV</a:t>
            </a:r>
            <a:r>
              <a:rPr lang="sr-Cyrl-RS" sz="1600" spc="18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спрат ИМЗ,тел/фах 011 3307 565</a:t>
            </a:r>
            <a:r>
              <a:rPr lang="pl-PL" sz="1600" dirty="0">
                <a:effectLst/>
                <a:latin typeface="+mj-lt"/>
                <a:ea typeface="Times New Roman" panose="02020603050405020304" pitchFamily="18" charset="0"/>
              </a:rPr>
              <a:t>; 3226 925</a:t>
            </a:r>
            <a:endParaRPr lang="en-US" sz="1600" dirty="0">
              <a:effectLst/>
              <a:latin typeface="+mj-lt"/>
              <a:ea typeface="Times New Roman" panose="02020603050405020304" pitchFamily="18" charset="0"/>
            </a:endParaRPr>
          </a:p>
          <a:p>
            <a:pPr algn="ctr"/>
            <a:r>
              <a:rPr lang="sr-Cyrl-RS" sz="1600" dirty="0">
                <a:effectLst/>
                <a:latin typeface="+mj-lt"/>
                <a:ea typeface="Times New Roman" panose="02020603050405020304" pitchFamily="18" charset="0"/>
              </a:rPr>
              <a:t>Е-маил:</a:t>
            </a:r>
            <a:r>
              <a:rPr lang="sr-Latn-RS" sz="16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sr-Latn-RS" sz="1600" dirty="0">
                <a:latin typeface="+mj-lt"/>
                <a:ea typeface="Times New Roman" panose="02020603050405020304" pitchFamily="18" charset="0"/>
                <a:hlinkClick r:id="rId4"/>
              </a:rPr>
              <a:t>sanja.mitic@imh.org.rs</a:t>
            </a:r>
            <a:r>
              <a:rPr lang="sr-Latn-RS" sz="1600" dirty="0">
                <a:latin typeface="+mj-lt"/>
                <a:ea typeface="Times New Roman" panose="02020603050405020304" pitchFamily="18" charset="0"/>
              </a:rPr>
              <a:t> </a:t>
            </a:r>
            <a:endParaRPr lang="sr-Cyrl-RS" sz="1600" dirty="0">
              <a:latin typeface="+mj-lt"/>
              <a:ea typeface="Times New Roman" panose="02020603050405020304" pitchFamily="18" charset="0"/>
            </a:endParaRPr>
          </a:p>
          <a:p>
            <a:pPr algn="ctr"/>
            <a:r>
              <a:rPr lang="en-US" sz="1600" dirty="0">
                <a:latin typeface="+mj-lt"/>
                <a:ea typeface="Times New Roman" panose="02020603050405020304" pitchFamily="18" charset="0"/>
                <a:hlinkClick r:id="rId5"/>
              </a:rPr>
              <a:t>www.imh.org.rs</a:t>
            </a:r>
            <a:r>
              <a:rPr lang="en-US" sz="1600" dirty="0">
                <a:latin typeface="+mj-lt"/>
                <a:ea typeface="Times New Roman" panose="02020603050405020304" pitchFamily="18" charset="0"/>
              </a:rPr>
              <a:t>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sr-Latn-RS" sz="1600" dirty="0">
              <a:effectLst/>
              <a:latin typeface="+mj-lt"/>
              <a:ea typeface="Times New Roman" panose="02020603050405020304" pitchFamily="18" charset="0"/>
            </a:endParaRPr>
          </a:p>
          <a:p>
            <a:pPr algn="ctr"/>
            <a:endParaRPr lang="sr-Latn-RS" sz="1600" dirty="0">
              <a:latin typeface="+mj-lt"/>
              <a:ea typeface="Times New Roman" panose="02020603050405020304" pitchFamily="18" charset="0"/>
            </a:endParaRPr>
          </a:p>
          <a:p>
            <a:pPr algn="ctr"/>
            <a:endParaRPr lang="sr-Latn-RS" sz="1600" dirty="0">
              <a:effectLst/>
              <a:latin typeface="+mj-lt"/>
              <a:ea typeface="Times New Roman" panose="02020603050405020304" pitchFamily="18" charset="0"/>
            </a:endParaRPr>
          </a:p>
          <a:p>
            <a:pPr algn="ctr"/>
            <a:endParaRPr lang="sr-Cyrl-RS" sz="1600" dirty="0">
              <a:effectLst/>
              <a:latin typeface="+mj-lt"/>
              <a:ea typeface="Times New Roman" panose="02020603050405020304" pitchFamily="18" charset="0"/>
            </a:endParaRPr>
          </a:p>
          <a:p>
            <a:pPr algn="ctr"/>
            <a:r>
              <a:rPr lang="sr-Cyrl-RS" sz="1600" dirty="0">
                <a:effectLst/>
                <a:latin typeface="+mj-lt"/>
                <a:ea typeface="Times New Roman" panose="02020603050405020304" pitchFamily="18" charset="0"/>
              </a:rPr>
              <a:t>Београд, </a:t>
            </a:r>
            <a:r>
              <a:rPr lang="sr-Cyrl-RS" sz="1600">
                <a:latin typeface="+mj-lt"/>
                <a:ea typeface="Times New Roman" panose="02020603050405020304" pitchFamily="18" charset="0"/>
              </a:rPr>
              <a:t>јун 202</a:t>
            </a:r>
            <a:r>
              <a:rPr lang="sr-Latn-RS" sz="1600">
                <a:latin typeface="+mj-lt"/>
                <a:ea typeface="Times New Roman" panose="02020603050405020304" pitchFamily="18" charset="0"/>
              </a:rPr>
              <a:t>5</a:t>
            </a:r>
            <a:endParaRPr lang="en-US" sz="1600" dirty="0">
              <a:effectLst/>
              <a:latin typeface="+mj-lt"/>
              <a:ea typeface="Times New Roman" panose="02020603050405020304" pitchFamily="18" charset="0"/>
            </a:endParaRPr>
          </a:p>
          <a:p>
            <a:pPr algn="ctr"/>
            <a:endParaRPr lang="sr-Cyrl-RS" sz="1600" b="1" spc="180" dirty="0">
              <a:effectLst/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sr-Cyrl-RS" sz="1200" b="1" spc="18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sr-Cyrl-RS" sz="1200" b="1" spc="18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sr-Cyrl-RS" sz="1200" b="1" spc="18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sr-Cyrl-RS" sz="1200" b="1" spc="18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sr-Cyrl-RS" sz="1200" b="1" spc="18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sr-Cyrl-RS" sz="1200" spc="1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sr-Cyrl-RS" sz="1400" spc="18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8988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017566A-60A0-4B1E-B4B4-49F8B6668FD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5780" y="116632"/>
            <a:ext cx="11413268" cy="2016224"/>
          </a:xfrm>
        </p:spPr>
        <p:txBody>
          <a:bodyPr>
            <a:normAutofit fontScale="90000"/>
          </a:bodyPr>
          <a:lstStyle/>
          <a:p>
            <a:pPr hangingPunct="0">
              <a:lnSpc>
                <a:spcPct val="80000"/>
              </a:lnSpc>
            </a:pPr>
            <a:br>
              <a:rPr lang="sr-Cyrl-RS" sz="4400" b="1" spc="18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sr-Cyrl-RS" sz="4400" b="1" spc="18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ПРОГРАМ ЕДУКАТИВНИХ КУРСЕВА И МЕЂУНАРОДНО ПРИЗНАТЕ ЕДУКАЦИЈЕ</a:t>
            </a:r>
            <a:br>
              <a:rPr lang="sr-Cyrl-RS" sz="4400" b="1" spc="18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sr-Cyrl-RS" sz="4400" b="1" spc="18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sr-Cyrl-RS" sz="4400" b="1" spc="18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sr-Cyrl-RS" sz="4400" b="1" spc="18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sr-Cyrl-RS" sz="4400" b="1" spc="18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ru-RU" sz="4400" b="1" spc="18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ru-RU" sz="4400" b="1" spc="18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ru-RU" sz="4400" b="1" spc="18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ru-RU" sz="4400" b="1" spc="18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ru-RU" sz="4400" b="1" spc="18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ru-RU" sz="4400" b="1" spc="18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ru-RU" sz="4400" b="1" spc="18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ru-RU" sz="4400" b="1" spc="18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ru-RU" sz="4400" b="1" spc="18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ru-RU" sz="4400" b="1" spc="18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ru-RU" sz="4400" b="1" spc="18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ru-RU" sz="4400" b="1" spc="18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ru-RU" sz="4400" b="1" spc="18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ru-RU" sz="4400" b="1" spc="18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ru-RU" sz="4400" b="1" spc="18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ru-RU" sz="1600" b="1" spc="18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600" b="1" spc="18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Међународно призната едукација </a:t>
            </a:r>
            <a:br>
              <a:rPr lang="ru-RU" sz="1300" b="1" spc="18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ru-RU" sz="1300" b="1" spc="18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hr-H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sr-Cyrl-R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Системска породична психотерапија</a:t>
            </a:r>
            <a:br>
              <a:rPr lang="en-US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300" b="1" spc="1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Руководилац едукације: Прим.др Сања Николић, др сци мед, едукатор и супервизор ЕЦП</a:t>
            </a:r>
            <a:br>
              <a:rPr lang="ru-RU" sz="1300" b="1" spc="180" dirty="0"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300" spc="180" dirty="0">
                <a:ea typeface="Times New Roman" panose="02020603050405020304" pitchFamily="18" charset="0"/>
                <a:cs typeface="Arial" panose="020B0604020202020204" pitchFamily="34" charset="0"/>
              </a:rPr>
              <a:t>Циљ:Теоријска знања и вештине </a:t>
            </a:r>
            <a:br>
              <a:rPr lang="ru-RU" sz="1300" spc="180" dirty="0"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300" spc="180" dirty="0">
                <a:ea typeface="Times New Roman" panose="02020603050405020304" pitchFamily="18" charset="0"/>
                <a:cs typeface="Arial" panose="020B0604020202020204" pitchFamily="34" charset="0"/>
              </a:rPr>
              <a:t>Програм: 1550 сати током четири године: </a:t>
            </a:r>
            <a:r>
              <a:rPr lang="en-US" sz="1300" spc="180" dirty="0">
                <a:ea typeface="Times New Roman" panose="02020603050405020304" pitchFamily="18" charset="0"/>
                <a:cs typeface="Arial" panose="020B0604020202020204" pitchFamily="34" charset="0"/>
              </a:rPr>
              <a:t>550 </a:t>
            </a:r>
            <a:r>
              <a:rPr lang="sr-Cyrl-RS" sz="1300" spc="180" dirty="0">
                <a:ea typeface="Times New Roman" panose="02020603050405020304" pitchFamily="18" charset="0"/>
                <a:cs typeface="Arial" panose="020B0604020202020204" pitchFamily="34" charset="0"/>
              </a:rPr>
              <a:t>сати теорија</a:t>
            </a:r>
            <a:r>
              <a:rPr lang="en-US" sz="1300" spc="180" dirty="0">
                <a:ea typeface="Times New Roman" panose="02020603050405020304" pitchFamily="18" charset="0"/>
                <a:cs typeface="Arial" panose="020B0604020202020204" pitchFamily="34" charset="0"/>
              </a:rPr>
              <a:t>, 600 </a:t>
            </a:r>
            <a:r>
              <a:rPr lang="sr-Cyrl-RS" sz="1300" spc="180" dirty="0">
                <a:ea typeface="Times New Roman" panose="02020603050405020304" pitchFamily="18" charset="0"/>
                <a:cs typeface="Arial" panose="020B0604020202020204" pitchFamily="34" charset="0"/>
              </a:rPr>
              <a:t>сати</a:t>
            </a:r>
            <a:r>
              <a:rPr lang="en-US" sz="1300" spc="18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r-Cyrl-RS" sz="1300" spc="180" dirty="0">
                <a:ea typeface="Times New Roman" panose="02020603050405020304" pitchFamily="18" charset="0"/>
                <a:cs typeface="Arial" panose="020B0604020202020204" pitchFamily="34" charset="0"/>
              </a:rPr>
              <a:t>клиничке праксе,</a:t>
            </a:r>
            <a:r>
              <a:rPr lang="en-US" sz="1300" spc="180" dirty="0">
                <a:ea typeface="Times New Roman" panose="02020603050405020304" pitchFamily="18" charset="0"/>
                <a:cs typeface="Arial" panose="020B0604020202020204" pitchFamily="34" charset="0"/>
              </a:rPr>
              <a:t>150 </a:t>
            </a:r>
            <a:r>
              <a:rPr lang="sr-Cyrl-RS" sz="1300" spc="180" dirty="0">
                <a:ea typeface="Times New Roman" panose="02020603050405020304" pitchFamily="18" charset="0"/>
                <a:cs typeface="Arial" panose="020B0604020202020204" pitchFamily="34" charset="0"/>
              </a:rPr>
              <a:t>сати супервизије</a:t>
            </a:r>
            <a:r>
              <a:rPr lang="en-US" sz="1300" spc="18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sr-Cyrl-RS" sz="1300" spc="180">
                <a:ea typeface="Times New Roman" panose="02020603050405020304" pitchFamily="18" charset="0"/>
                <a:cs typeface="Arial" panose="020B0604020202020204" pitchFamily="34" charset="0"/>
              </a:rPr>
              <a:t>250 сати личног рад током 4 године рада са терапеутом по избору.</a:t>
            </a:r>
            <a:br>
              <a:rPr lang="ru-RU" sz="1300" spc="180" dirty="0"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300" b="1" spc="1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Профил: Специјалисти и специјализанти психијатрије и неуропсихијатрије, психолози, социјални радници, дефектолози, педагози, социолози</a:t>
            </a:r>
            <a:br>
              <a:rPr lang="ru-RU" sz="1300" b="1" spc="180" dirty="0"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300" b="1" spc="1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Трајање: Осам семестра, 1 пут месечно, дводневна радионица</a:t>
            </a:r>
            <a:br>
              <a:rPr lang="ru-RU" sz="1300" b="1" spc="1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300" b="1" spc="1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Котизација: 63.000,00 динара/семестар</a:t>
            </a:r>
            <a:endParaRPr lang="en-US" sz="1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121C4F-81B5-4E82-8884-10EB781C13B3}"/>
              </a:ext>
            </a:extLst>
          </p:cNvPr>
          <p:cNvSpPr txBox="1"/>
          <p:nvPr/>
        </p:nvSpPr>
        <p:spPr>
          <a:xfrm>
            <a:off x="549796" y="2060848"/>
            <a:ext cx="10801200" cy="4127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endParaRPr lang="sr-Cyrl-RS" b="0" i="0" dirty="0">
              <a:solidFill>
                <a:srgbClr val="52525B"/>
              </a:solidFill>
              <a:effectLst/>
              <a:latin typeface="-apple-system"/>
            </a:endParaRPr>
          </a:p>
          <a:p>
            <a:pPr>
              <a:lnSpc>
                <a:spcPct val="95000"/>
              </a:lnSpc>
            </a:pPr>
            <a:r>
              <a:rPr lang="sr-Cyrl-RS" sz="1600" i="0" dirty="0">
                <a:solidFill>
                  <a:srgbClr val="5252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ЕДУКАТИВНИ СЕМИНАРИ</a:t>
            </a:r>
            <a:endParaRPr lang="en-US" sz="1600" i="0" dirty="0">
              <a:solidFill>
                <a:srgbClr val="5252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ct val="95000"/>
              </a:lnSpc>
            </a:pPr>
            <a:endParaRPr lang="es-ES_tradnl" sz="1200" b="1" i="0" dirty="0">
              <a:solidFill>
                <a:srgbClr val="5252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-apple-system"/>
            </a:endParaRPr>
          </a:p>
          <a:p>
            <a:pPr>
              <a:lnSpc>
                <a:spcPct val="95000"/>
              </a:lnSpc>
            </a:pPr>
            <a:r>
              <a:rPr lang="es-ES_tradnl" sz="1200" b="1" i="0" dirty="0">
                <a:solidFill>
                  <a:srgbClr val="5252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2. СИСТЕМСКА ТЕРАПИЈА БОЛЕСТИ ЗАВИСНОСТИ</a:t>
            </a:r>
            <a:endParaRPr lang="en-US" sz="1200" b="1" dirty="0">
              <a:solidFill>
                <a:srgbClr val="5252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ct val="95000"/>
              </a:lnSpc>
            </a:pPr>
            <a:endParaRPr lang="ru-RU" sz="1200" b="1" i="1" dirty="0">
              <a:solidFill>
                <a:srgbClr val="5252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ct val="95000"/>
              </a:lnSpc>
            </a:pPr>
            <a:r>
              <a:rPr lang="ru-RU" sz="1200" b="1" i="1" dirty="0">
                <a:solidFill>
                  <a:srgbClr val="5252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Руководилац едукације</a:t>
            </a:r>
            <a:r>
              <a:rPr lang="ru-RU" sz="1200" b="1" i="0" dirty="0">
                <a:solidFill>
                  <a:srgbClr val="5252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 Прим.др  Ивица Мл</a:t>
            </a:r>
            <a:r>
              <a:rPr lang="en-US" sz="1200" b="1" i="0" dirty="0">
                <a:solidFill>
                  <a:srgbClr val="5252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</a:t>
            </a:r>
            <a:r>
              <a:rPr lang="ru-RU" sz="1200" b="1" i="0" dirty="0">
                <a:solidFill>
                  <a:srgbClr val="5252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деновић мр сци, породични терапеут</a:t>
            </a:r>
            <a:endParaRPr lang="en-US" sz="1200" b="1" i="0" dirty="0">
              <a:solidFill>
                <a:srgbClr val="5252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ct val="95000"/>
              </a:lnSpc>
            </a:pPr>
            <a:r>
              <a:rPr lang="sr-Latn-CS" sz="1200" b="0" i="1" dirty="0">
                <a:solidFill>
                  <a:srgbClr val="52525B"/>
                </a:solidFill>
                <a:effectLst/>
                <a:latin typeface="+mj-lt"/>
              </a:rPr>
              <a:t>Циљ:</a:t>
            </a:r>
            <a:r>
              <a:rPr lang="sr-Cyrl-RS" sz="1200" dirty="0">
                <a:solidFill>
                  <a:srgbClr val="52525B"/>
                </a:solidFill>
                <a:latin typeface="+mj-lt"/>
              </a:rPr>
              <a:t> </a:t>
            </a:r>
            <a:r>
              <a:rPr lang="sr-Latn-CS" sz="1200" b="0" i="0" dirty="0">
                <a:solidFill>
                  <a:srgbClr val="52525B"/>
                </a:solidFill>
                <a:effectLst/>
                <a:latin typeface="+mj-lt"/>
              </a:rPr>
              <a:t>Теоријска знања и вештине</a:t>
            </a:r>
            <a:endParaRPr lang="en-US" sz="1200" b="0" i="0" dirty="0">
              <a:solidFill>
                <a:srgbClr val="52525B"/>
              </a:solidFill>
              <a:effectLst/>
              <a:latin typeface="+mj-lt"/>
            </a:endParaRPr>
          </a:p>
          <a:p>
            <a:pPr>
              <a:lnSpc>
                <a:spcPct val="95000"/>
              </a:lnSpc>
            </a:pPr>
            <a:r>
              <a:rPr lang="sr-Cyrl-RS" sz="1200" dirty="0">
                <a:solidFill>
                  <a:srgbClr val="52525B"/>
                </a:solidFill>
                <a:latin typeface="+mj-lt"/>
              </a:rPr>
              <a:t>Програм: </a:t>
            </a:r>
            <a:r>
              <a:rPr lang="en-US" sz="1200" dirty="0">
                <a:solidFill>
                  <a:srgbClr val="52525B"/>
                </a:solidFill>
                <a:latin typeface="+mj-lt"/>
              </a:rPr>
              <a:t> T</a:t>
            </a:r>
            <a:r>
              <a:rPr lang="sr-Cyrl-RS" sz="1200" dirty="0">
                <a:solidFill>
                  <a:srgbClr val="52525B"/>
                </a:solidFill>
                <a:latin typeface="+mj-lt"/>
              </a:rPr>
              <a:t>еоријски део (семинарски радови), практични део (искуствене групе, супервизија)</a:t>
            </a:r>
          </a:p>
          <a:p>
            <a:pPr>
              <a:lnSpc>
                <a:spcPct val="95000"/>
              </a:lnSpc>
            </a:pPr>
            <a:r>
              <a:rPr lang="sr-Cyrl-RS" sz="1200" b="1" i="0" dirty="0">
                <a:solidFill>
                  <a:srgbClr val="5252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Профил</a:t>
            </a:r>
            <a:r>
              <a:rPr lang="ru-RU" sz="1200" b="1" spc="1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sr-Cyrl-RS" sz="1200" b="1" i="0" dirty="0">
                <a:solidFill>
                  <a:srgbClr val="5252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Пс</a:t>
            </a:r>
            <a:r>
              <a:rPr lang="sr-Cyrl-RS" sz="1200" b="1" dirty="0">
                <a:solidFill>
                  <a:srgbClr val="5252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ихотерапеути, психијатри, лекари опште медицине, психолози, социјални радници, педагози, социјални педагози, високо едуковане медицинске сестре и васпитачи као и остали стручњаци заинтересовани за рад  са зависницима.</a:t>
            </a:r>
          </a:p>
          <a:p>
            <a:pPr>
              <a:lnSpc>
                <a:spcPct val="95000"/>
              </a:lnSpc>
            </a:pPr>
            <a:r>
              <a:rPr lang="sr-Cyrl-RS" sz="1200" b="1" i="0" dirty="0">
                <a:solidFill>
                  <a:srgbClr val="5252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Трајање: 4 се</a:t>
            </a:r>
            <a:r>
              <a:rPr lang="sr-Cyrl-RS" sz="1200" b="1" dirty="0">
                <a:solidFill>
                  <a:srgbClr val="5252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местра, 1 пут месечно</a:t>
            </a:r>
          </a:p>
          <a:p>
            <a:pPr>
              <a:lnSpc>
                <a:spcPct val="95000"/>
              </a:lnSpc>
            </a:pPr>
            <a:r>
              <a:rPr lang="sr-Cyrl-RS" sz="1200" b="1" i="0" dirty="0">
                <a:solidFill>
                  <a:srgbClr val="5252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Котизација 60</a:t>
            </a:r>
            <a:r>
              <a:rPr lang="sr-Cyrl-RS" sz="1200" b="1" dirty="0">
                <a:solidFill>
                  <a:srgbClr val="5252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.000,00 динара/семестар</a:t>
            </a:r>
            <a:endParaRPr lang="en-US" sz="1200" b="1" i="0" dirty="0">
              <a:solidFill>
                <a:srgbClr val="5252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ct val="95000"/>
              </a:lnSpc>
            </a:pPr>
            <a:endParaRPr lang="sr-Cyrl-RS" sz="1200" dirty="0">
              <a:latin typeface="+mj-lt"/>
            </a:endParaRPr>
          </a:p>
          <a:p>
            <a:pPr>
              <a:lnSpc>
                <a:spcPct val="95000"/>
              </a:lnSpc>
            </a:pPr>
            <a:endParaRPr lang="sr-Cyrl-RS" sz="1200" dirty="0">
              <a:latin typeface="+mj-lt"/>
            </a:endParaRPr>
          </a:p>
          <a:p>
            <a:pPr>
              <a:lnSpc>
                <a:spcPct val="95000"/>
              </a:lnSpc>
            </a:pPr>
            <a:r>
              <a:rPr lang="sr-Cyrl-RS" sz="1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3. ЕДУКАЦИЈА ИЗ ТЕХНИКА ЕЛЕКТРОЕНЦЕФАЛОГРАФИЈЕ (ЕЕГ)</a:t>
            </a:r>
          </a:p>
          <a:p>
            <a:pPr>
              <a:lnSpc>
                <a:spcPct val="95000"/>
              </a:lnSpc>
            </a:pPr>
            <a:r>
              <a:rPr lang="sr-Cyrl-RS" sz="1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Руководиоци едукације: Доц.др Маја Миловановић, Снежана Златанов, ВМС</a:t>
            </a:r>
          </a:p>
          <a:p>
            <a:pPr>
              <a:lnSpc>
                <a:spcPct val="95000"/>
              </a:lnSpc>
            </a:pPr>
            <a:r>
              <a:rPr lang="sr-Cyrl-RS" sz="1200" dirty="0">
                <a:latin typeface="+mj-lt"/>
              </a:rPr>
              <a:t>Циљ</a:t>
            </a:r>
            <a:r>
              <a:rPr lang="ru-RU" sz="1200" i="0" dirty="0">
                <a:solidFill>
                  <a:srgbClr val="52525B"/>
                </a:solidFill>
                <a:effectLst/>
                <a:latin typeface="+mj-lt"/>
              </a:rPr>
              <a:t> : Оспособљавање за самостални рад у електроенцефалографским лабораторијама</a:t>
            </a:r>
          </a:p>
          <a:p>
            <a:pPr>
              <a:lnSpc>
                <a:spcPct val="95000"/>
              </a:lnSpc>
            </a:pPr>
            <a:r>
              <a:rPr lang="ru-RU" sz="1200" dirty="0">
                <a:solidFill>
                  <a:srgbClr val="52525B"/>
                </a:solidFill>
                <a:latin typeface="+mj-lt"/>
              </a:rPr>
              <a:t>Програм</a:t>
            </a:r>
            <a:r>
              <a:rPr lang="ru-RU" sz="1200" i="0" dirty="0">
                <a:solidFill>
                  <a:srgbClr val="52525B"/>
                </a:solidFill>
                <a:effectLst/>
                <a:latin typeface="+mj-lt"/>
              </a:rPr>
              <a:t> : Предавање, практичан рад</a:t>
            </a:r>
          </a:p>
          <a:p>
            <a:pPr>
              <a:lnSpc>
                <a:spcPct val="95000"/>
              </a:lnSpc>
            </a:pPr>
            <a:r>
              <a:rPr lang="ru-RU" sz="1200" b="1" dirty="0">
                <a:solidFill>
                  <a:srgbClr val="5252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Профил </a:t>
            </a:r>
            <a:r>
              <a:rPr lang="ru-RU" sz="1200" b="1" i="0" dirty="0">
                <a:solidFill>
                  <a:srgbClr val="5252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</a:t>
            </a:r>
            <a:r>
              <a:rPr lang="ru-RU" sz="1200" b="1" dirty="0">
                <a:solidFill>
                  <a:srgbClr val="5252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Медицинске сестре техничари</a:t>
            </a:r>
          </a:p>
          <a:p>
            <a:pPr>
              <a:lnSpc>
                <a:spcPct val="95000"/>
              </a:lnSpc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Трајање</a:t>
            </a:r>
            <a:r>
              <a:rPr lang="ru-RU" sz="1200" b="1" i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: 560 сати</a:t>
            </a:r>
          </a:p>
          <a:p>
            <a:pPr>
              <a:lnSpc>
                <a:spcPct val="95000"/>
              </a:lnSpc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Котизација</a:t>
            </a:r>
            <a:r>
              <a:rPr lang="ru-RU" sz="1200" b="1" i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: 120.000,00 дин</a:t>
            </a:r>
            <a:endParaRPr lang="sr-Cyrl-RS" sz="12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ct val="95000"/>
              </a:lnSpc>
            </a:pPr>
            <a:endParaRPr lang="sr-Cyrl-RS" sz="1000" dirty="0"/>
          </a:p>
        </p:txBody>
      </p:sp>
    </p:spTree>
    <p:extLst>
      <p:ext uri="{BB962C8B-B14F-4D97-AF65-F5344CB8AC3E}">
        <p14:creationId xmlns:p14="http://schemas.microsoft.com/office/powerpoint/2010/main" val="2995321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6BFE46-E7F0-4E7E-9032-BD1D8E2F98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149" y="188641"/>
            <a:ext cx="7008574" cy="2160239"/>
          </a:xfrm>
        </p:spPr>
        <p:txBody>
          <a:bodyPr>
            <a:noAutofit/>
          </a:bodyPr>
          <a:lstStyle/>
          <a:p>
            <a:br>
              <a:rPr lang="sr-Cyrl-RS" sz="1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10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154DB16-6894-4213-B6C2-E42A61C4B1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3771" y="620688"/>
            <a:ext cx="6911951" cy="5551512"/>
          </a:xfrm>
        </p:spPr>
        <p:txBody>
          <a:bodyPr>
            <a:normAutofit lnSpcReduction="10000"/>
          </a:bodyPr>
          <a:lstStyle/>
          <a:p>
            <a:r>
              <a:rPr lang="sr-Cyrl-R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4.ШКОЛА КЛИНИЧКЕ НЕУРОПСИХОЛОГИЈЕ</a:t>
            </a:r>
          </a:p>
          <a:p>
            <a:r>
              <a:rPr lang="sr-Cyrl-R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Руководилац едукације</a:t>
            </a:r>
            <a:r>
              <a:rPr lang="sr-Cyrl-RS" sz="1000" dirty="0">
                <a:solidFill>
                  <a:srgbClr val="5252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:</a:t>
            </a:r>
            <a:r>
              <a:rPr lang="sr-Cyrl-R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Мр сци Александра Паројчић, спец. мед, психологије, неуропсихолог</a:t>
            </a:r>
          </a:p>
          <a:p>
            <a:r>
              <a:rPr lang="sr-Cyrl-RS" sz="1200" dirty="0">
                <a:latin typeface="+mj-lt"/>
              </a:rPr>
              <a:t>Циљ: Овладавање поступком неуропсихолошке дијагностике</a:t>
            </a:r>
          </a:p>
          <a:p>
            <a:r>
              <a:rPr lang="sr-Cyrl-RS" sz="1200" dirty="0">
                <a:latin typeface="+mj-lt"/>
              </a:rPr>
              <a:t>Програм:</a:t>
            </a:r>
            <a:r>
              <a:rPr lang="sr-Cyrl-RS" sz="1200" dirty="0">
                <a:solidFill>
                  <a:srgbClr val="52525B"/>
                </a:solidFill>
                <a:latin typeface="+mj-lt"/>
              </a:rPr>
              <a:t> </a:t>
            </a:r>
            <a:r>
              <a:rPr lang="sr-Cyrl-RS" sz="1200" dirty="0">
                <a:latin typeface="+mj-lt"/>
              </a:rPr>
              <a:t>Теорија, практична настава</a:t>
            </a:r>
          </a:p>
          <a:p>
            <a:r>
              <a:rPr lang="sr-Cyrl-R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Профил : Психолози, лекари, дефектолози</a:t>
            </a:r>
          </a:p>
          <a:p>
            <a:r>
              <a:rPr lang="sr-Cyrl-R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Трајање:100 сати, 9 блокова по 2 сусрета са боравком на Институту</a:t>
            </a:r>
          </a:p>
          <a:p>
            <a:r>
              <a:rPr lang="sr-Cyrl-R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Котизација: 70.000,00 динара</a:t>
            </a:r>
          </a:p>
          <a:p>
            <a:endParaRPr lang="sr-Cyrl-R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sr-Cyrl-R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sr-Cyrl-R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sr-Cyrl-R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sr-Cyrl-R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4.2 ШКОЛА КЛИНИЧКЕ НЕУРОПСИХОЛОГИЈЕ 2-СУПЕРВИЗИЈСКИ КУРС</a:t>
            </a:r>
          </a:p>
          <a:p>
            <a:r>
              <a:rPr lang="sr-Cyrl-R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(ПИСАЊЕ НЕУРОПСИХОЛОШКОГ НАЛАЗА)</a:t>
            </a:r>
          </a:p>
          <a:p>
            <a:r>
              <a:rPr lang="sr-Cyrl-R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Руководилац едукације:Мр сци Александра Паројчић, спец.мед. психологије, неуропсихолог</a:t>
            </a:r>
          </a:p>
          <a:p>
            <a:r>
              <a:rPr lang="sr-Cyrl-RS" sz="1100" dirty="0">
                <a:latin typeface="+mj-lt"/>
              </a:rPr>
              <a:t>Циљ: Самостално тестирање пацијената</a:t>
            </a:r>
          </a:p>
          <a:p>
            <a:r>
              <a:rPr lang="sr-Cyrl-RS" sz="1100" dirty="0">
                <a:latin typeface="+mj-lt"/>
              </a:rPr>
              <a:t>Програм: Теорија, практична настава</a:t>
            </a:r>
          </a:p>
          <a:p>
            <a:r>
              <a:rPr lang="sr-Cyrl-R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Профил: Психолози који су завршили основну обуку из нерупсихологије, специјалисти медицинске психологије који су у оквиру кружења обавили стаж под менторством неуропсихолога</a:t>
            </a:r>
          </a:p>
          <a:p>
            <a:r>
              <a:rPr lang="sr-Cyrl-R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Трајање: 5 модула </a:t>
            </a:r>
          </a:p>
          <a:p>
            <a:r>
              <a:rPr lang="sr-Cyrl-R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Котизација: </a:t>
            </a:r>
            <a:r>
              <a:rPr lang="sr-Latn-RS" sz="11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7</a:t>
            </a:r>
            <a:r>
              <a:rPr lang="sr-Cyrl-RS" sz="11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0.000,00 </a:t>
            </a:r>
            <a:r>
              <a:rPr lang="sr-Cyrl-R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динара</a:t>
            </a:r>
          </a:p>
          <a:p>
            <a:endParaRPr lang="sr-Cyrl-RS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sr-Cyrl-RS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sr-Cyrl-RS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sr-Cyrl-RS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sr-Cyrl-RS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sr-Cyrl-R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4.3 ШКОЛА КЛИНИЧКЕ НЕУРОПСИХОЛОГИЈЕ 3-НЕУРОРЕХАБИЛИТАЦИЈА ДЕЦЕ И ОДРАСЛИХ</a:t>
            </a:r>
          </a:p>
          <a:p>
            <a:r>
              <a:rPr lang="sr-Cyrl-RS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Руководилац едукације:  Мр сци Александра Паројчић, спец.мед.психологије, неуропсихолог</a:t>
            </a:r>
          </a:p>
          <a:p>
            <a:r>
              <a:rPr lang="sr-Cyrl-RS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Циљ</a:t>
            </a:r>
            <a:r>
              <a:rPr lang="sr-Cyrl-RS" sz="1050" dirty="0">
                <a:latin typeface="+mj-lt"/>
              </a:rPr>
              <a:t>: </a:t>
            </a:r>
            <a:r>
              <a:rPr lang="sr-Cyrl-RS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Самостална примена изабраних и струкурисаних програма, метода и техника индивидуалне и групне неурокогнитивне рехабилитације и стимулације когнитивних способности</a:t>
            </a:r>
          </a:p>
          <a:p>
            <a:r>
              <a:rPr lang="sr-Cyrl-RS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Програм</a:t>
            </a:r>
            <a:r>
              <a:rPr lang="sr-Cyrl-RS" sz="1050" dirty="0">
                <a:latin typeface="+mj-lt"/>
              </a:rPr>
              <a:t>: </a:t>
            </a:r>
            <a:r>
              <a:rPr lang="sr-Cyrl-RS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Теорија, практична настава</a:t>
            </a:r>
          </a:p>
          <a:p>
            <a:r>
              <a:rPr lang="sr-Cyrl-R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Профил </a:t>
            </a:r>
            <a:r>
              <a:rPr lang="sr-Cyrl-RS" sz="1050" dirty="0">
                <a:latin typeface="+mj-lt"/>
              </a:rPr>
              <a:t>: </a:t>
            </a:r>
            <a:r>
              <a:rPr lang="sr-Cyrl-R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Професионалци који у свом раду имају потребу за применом неурорехабилитационог третмана пацијената са изменом когнитивних функција (психолози, дефектолози, логопеди, лекари)</a:t>
            </a:r>
          </a:p>
          <a:p>
            <a:r>
              <a:rPr lang="sr-Cyrl-R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Трајање</a:t>
            </a:r>
            <a:r>
              <a:rPr lang="sr-Cyrl-RS" sz="1050" dirty="0">
                <a:latin typeface="+mj-lt"/>
              </a:rPr>
              <a:t>: </a:t>
            </a:r>
            <a:r>
              <a:rPr lang="sr-Cyrl-R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 месеца, 60 часова</a:t>
            </a:r>
          </a:p>
          <a:p>
            <a:r>
              <a:rPr lang="sr-Cyrl-R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Котизација</a:t>
            </a:r>
            <a:r>
              <a:rPr lang="sr-Cyrl-RS" sz="1050" dirty="0">
                <a:latin typeface="+mj-lt"/>
              </a:rPr>
              <a:t>:</a:t>
            </a:r>
            <a:r>
              <a:rPr lang="sr-Cyrl-R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60.000,00 динара </a:t>
            </a:r>
            <a:endParaRPr lang="en-US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22892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820" y="-1251520"/>
            <a:ext cx="10273713" cy="7344816"/>
          </a:xfrm>
        </p:spPr>
        <p:txBody>
          <a:bodyPr>
            <a:noAutofit/>
          </a:bodyPr>
          <a:lstStyle/>
          <a:p>
            <a:r>
              <a:rPr lang="sr-Cyrl-RS" sz="1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6.ОПШТА И СПЕЦИФИЧНА РЕЕДУКАЦИЈА ПСИХОМОТОРИКЕ СА ОПШТОМ ДЕФЕКТОЛОШКОМ ДИЈАГНОСТИКОМ И РЕЛАКСАЦИЈА</a:t>
            </a:r>
            <a:br>
              <a:rPr lang="sr-Cyrl-RS" sz="1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Cyrl-RS" sz="1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Руководилац едукације</a:t>
            </a:r>
            <a:r>
              <a:rPr lang="sr-Cyrl-RS" sz="1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</a:t>
            </a:r>
            <a:r>
              <a:rPr lang="sr-Cyrl-RS" sz="1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Виола Повше-Ивкић, спец.опште дефектологије, реедукатор, логопед</a:t>
            </a:r>
            <a:br>
              <a:rPr lang="sr-Cyrl-RS" sz="14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sr-Cyrl-RS" sz="1400" dirty="0">
                <a:solidFill>
                  <a:schemeClr val="bg2">
                    <a:lumMod val="25000"/>
                  </a:schemeClr>
                </a:solidFill>
              </a:rPr>
              <a:t>Циљ</a:t>
            </a:r>
            <a:r>
              <a:rPr lang="sr-Cyrl-RS" sz="1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: </a:t>
            </a:r>
            <a:r>
              <a:rPr lang="sr-Cyrl-RS" sz="1400" dirty="0">
                <a:solidFill>
                  <a:schemeClr val="bg2">
                    <a:lumMod val="25000"/>
                  </a:schemeClr>
                </a:solidFill>
              </a:rPr>
              <a:t>Теоријска знања и обука за примену метода опште и специфичне реедукације психомоторике и релаксације у превенцији и третману поремећаја психмоторике, специфичних поремећаја учења и говора у детињству</a:t>
            </a:r>
            <a:br>
              <a:rPr lang="sr-Cyrl-RS" sz="14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sr-Cyrl-RS" sz="1400" dirty="0">
                <a:solidFill>
                  <a:schemeClr val="bg2">
                    <a:lumMod val="25000"/>
                  </a:schemeClr>
                </a:solidFill>
              </a:rPr>
              <a:t>Програм </a:t>
            </a:r>
            <a:r>
              <a:rPr lang="sr-Cyrl-RS" sz="1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: </a:t>
            </a:r>
            <a:r>
              <a:rPr lang="sr-Cyrl-RS" sz="1400" dirty="0">
                <a:solidFill>
                  <a:schemeClr val="bg2">
                    <a:lumMod val="25000"/>
                  </a:schemeClr>
                </a:solidFill>
              </a:rPr>
              <a:t>Теорија(32 часа), практични део (36</a:t>
            </a:r>
            <a:r>
              <a:rPr lang="sr-Latn-RS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r-Cyrl-RS" sz="1400" dirty="0">
                <a:solidFill>
                  <a:schemeClr val="bg2">
                    <a:lumMod val="25000"/>
                  </a:schemeClr>
                </a:solidFill>
              </a:rPr>
              <a:t>часова), методи релаксације (18 часова), активни рад са децом(36 часа) прикази и обрада случајева(32 часа) </a:t>
            </a:r>
            <a:br>
              <a:rPr lang="sr-Cyrl-RS" sz="14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sr-Cyrl-RS" sz="1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</a:t>
            </a:r>
            <a:r>
              <a:rPr lang="sr-Cyrl-RS" sz="1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 </a:t>
            </a:r>
            <a:r>
              <a:rPr lang="sr-Cyrl-RS" sz="1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Дефектолози, специјални педагози, психолози и стручњаци сродних области</a:t>
            </a:r>
            <a:br>
              <a:rPr lang="sr-Cyrl-RS" sz="1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Cyrl-RS" sz="1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Трајање</a:t>
            </a:r>
            <a:r>
              <a:rPr lang="sr-Cyrl-RS" sz="1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</a:t>
            </a:r>
            <a:r>
              <a:rPr lang="sr-Cyrl-RS" sz="1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Два семестра, сваки други понедељак у месецу</a:t>
            </a:r>
            <a:br>
              <a:rPr lang="sr-Cyrl-RS" sz="1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Cyrl-RS" sz="1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Котизација</a:t>
            </a:r>
            <a:r>
              <a:rPr lang="sr-Cyrl-RS" sz="1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</a:t>
            </a:r>
            <a:r>
              <a:rPr lang="sr-Cyrl-RS" sz="1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30.000,00 динара/семестар</a:t>
            </a:r>
            <a:br>
              <a:rPr lang="sr-Cyrl-RS" sz="1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sr-Cyrl-RS" sz="1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sr-Cyrl-RS" sz="1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E24249-7FA0-4030-870B-DA86C380B58A}"/>
              </a:ext>
            </a:extLst>
          </p:cNvPr>
          <p:cNvSpPr txBox="1"/>
          <p:nvPr/>
        </p:nvSpPr>
        <p:spPr>
          <a:xfrm>
            <a:off x="477788" y="-564036"/>
            <a:ext cx="1108923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sr-Cyrl-RS" sz="1200" b="1" dirty="0"/>
          </a:p>
          <a:p>
            <a:endParaRPr lang="sr-Cyrl-RS" sz="1200" b="1" dirty="0"/>
          </a:p>
          <a:p>
            <a:endParaRPr lang="sr-Cyrl-RS" sz="1200" b="1" dirty="0"/>
          </a:p>
          <a:p>
            <a:endParaRPr lang="sr-Cyrl-RS" sz="1200" b="1" dirty="0"/>
          </a:p>
          <a:p>
            <a:endParaRPr lang="sr-Cyrl-RS" sz="1200" b="1" dirty="0"/>
          </a:p>
          <a:p>
            <a:endParaRPr lang="sr-Cyrl-RS" sz="1200" b="1" dirty="0"/>
          </a:p>
          <a:p>
            <a:endParaRPr lang="sr-Cyrl-RS" sz="1200" b="1" dirty="0"/>
          </a:p>
          <a:p>
            <a:endParaRPr lang="sr-Cyrl-RS" sz="1200" b="1" dirty="0"/>
          </a:p>
          <a:p>
            <a:r>
              <a:rPr lang="sr-Cyrl-RS" sz="1200" b="1" dirty="0"/>
              <a:t>5. ЕДУКАЦИЈА МЕДИЦИНСКИХ СЕСТАРА И ТЕХНИЧАРА ЗА РАД У СЛУЖБАМА ЗА ЗАШТИТУ МЕНТАЛНОГ ЗДРАВЉА</a:t>
            </a:r>
            <a:br>
              <a:rPr lang="sr-Cyrl-RS" sz="1200" b="1" dirty="0"/>
            </a:br>
            <a:r>
              <a:rPr lang="sr-Cyrl-RS" sz="1200" dirty="0"/>
              <a:t>Руководилац едукације Златко Вујин, вмт, специјалиста струковни техничар</a:t>
            </a:r>
            <a:br>
              <a:rPr lang="sr-Cyrl-RS" sz="1200" dirty="0"/>
            </a:br>
            <a:r>
              <a:rPr lang="sr-Cyrl-RS" sz="1200" dirty="0"/>
              <a:t>Циљ</a:t>
            </a:r>
            <a:r>
              <a:rPr lang="sr-Cyrl-RS" sz="12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:</a:t>
            </a:r>
            <a:r>
              <a:rPr lang="sr-Cyrl-RS" sz="1200" dirty="0"/>
              <a:t> Проширење већ постојећег знања и вештина у раду са особама које имају проблема из области менталног здравља </a:t>
            </a:r>
            <a:br>
              <a:rPr lang="sr-Cyrl-RS" sz="1200" dirty="0"/>
            </a:br>
            <a:r>
              <a:rPr lang="sr-Cyrl-RS" sz="1200" dirty="0"/>
              <a:t>Програм</a:t>
            </a:r>
            <a:r>
              <a:rPr lang="sr-Cyrl-RS" sz="12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: </a:t>
            </a:r>
            <a:r>
              <a:rPr lang="sr-Cyrl-RS" sz="1200" dirty="0"/>
              <a:t>Теоријски део(предавање), рад у групи</a:t>
            </a:r>
            <a:br>
              <a:rPr lang="sr-Cyrl-RS" sz="1200" dirty="0"/>
            </a:br>
            <a:r>
              <a:rPr lang="sr-Cyrl-RS" sz="1200" b="1" dirty="0"/>
              <a:t>Профил:Медицинске сестре и техничари</a:t>
            </a:r>
            <a:br>
              <a:rPr lang="sr-Cyrl-RS" sz="1200" b="1" dirty="0"/>
            </a:br>
            <a:r>
              <a:rPr lang="sr-Cyrl-RS" sz="1200" b="1" dirty="0"/>
              <a:t>Трајање</a:t>
            </a:r>
            <a:r>
              <a:rPr lang="sr-Cyrl-RS" sz="12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:</a:t>
            </a:r>
            <a:r>
              <a:rPr lang="sr-Cyrl-RS" sz="1200" b="1" dirty="0"/>
              <a:t> Два семестра</a:t>
            </a:r>
            <a:br>
              <a:rPr lang="sr-Cyrl-RS" sz="1200" b="1" dirty="0"/>
            </a:br>
            <a:r>
              <a:rPr lang="sr-Cyrl-RS" sz="1200" b="1" dirty="0"/>
              <a:t>Котизација</a:t>
            </a:r>
            <a:r>
              <a:rPr lang="sr-Cyrl-RS" sz="12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:</a:t>
            </a:r>
            <a:r>
              <a:rPr lang="sr-Cyrl-RS" sz="1200" b="1" dirty="0"/>
              <a:t> 25.000,00 динара/семестар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03293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8168" y="476672"/>
            <a:ext cx="7008574" cy="1728192"/>
          </a:xfrm>
        </p:spPr>
        <p:txBody>
          <a:bodyPr>
            <a:normAutofit/>
          </a:bodyPr>
          <a:lstStyle/>
          <a:p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. ЕДУКАЦИЈА МЕДИЦИНСКИХ СЕСТРА И ТЕХНИЧАРА О БОЛЕСТИМА ЗАВИСНОСТИ</a:t>
            </a:r>
            <a:br>
              <a:rPr lang="ru-RU" sz="1200" b="1" dirty="0">
                <a:latin typeface="+mj-lt"/>
              </a:rPr>
            </a:br>
            <a:r>
              <a:rPr lang="ru-RU" sz="1200" b="1" dirty="0">
                <a:latin typeface="+mj-lt"/>
              </a:rPr>
              <a:t>Руководилац едукације : Прим.др Роза Паноски</a:t>
            </a:r>
            <a:br>
              <a:rPr lang="ru-RU" sz="1200" b="1" dirty="0">
                <a:latin typeface="+mj-lt"/>
              </a:rPr>
            </a:br>
            <a:r>
              <a:rPr lang="ru-RU" sz="1200" b="1" dirty="0">
                <a:latin typeface="+mj-lt"/>
              </a:rPr>
              <a:t>Циљ: Проширење постојећих знања и вештина у раду са психијатријским пацијентима</a:t>
            </a:r>
            <a:br>
              <a:rPr lang="ru-RU" sz="1200" b="1" dirty="0">
                <a:latin typeface="+mj-lt"/>
              </a:rPr>
            </a:br>
            <a:r>
              <a:rPr lang="ru-RU" sz="1200" b="1" dirty="0">
                <a:latin typeface="+mj-lt"/>
              </a:rPr>
              <a:t>Профил: Средње и више медицинске сестре и техничари</a:t>
            </a:r>
            <a:br>
              <a:rPr lang="ru-RU" sz="1200" b="1" dirty="0">
                <a:latin typeface="+mj-lt"/>
              </a:rPr>
            </a:b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Програм: предавање и рад у групи</a:t>
            </a:r>
            <a:b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Трајање: Септембар-март</a:t>
            </a:r>
            <a:b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Котизација 40.000,00 дин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237149" y="2348880"/>
            <a:ext cx="7008574" cy="3823320"/>
          </a:xfrm>
        </p:spPr>
        <p:txBody>
          <a:bodyPr>
            <a:normAutofit/>
          </a:bodyPr>
          <a:lstStyle/>
          <a:p>
            <a:r>
              <a:rPr lang="sr-Cyrl-RS" sz="1400" b="1" dirty="0">
                <a:latin typeface="+mj-lt"/>
              </a:rPr>
              <a:t>8.УВОДНИ КУРС ИЗ ПСИХОДИНАМСКОГ РАЗУМЕВАЊА ДЕЧИЈЕГ РАЗВОЈА</a:t>
            </a:r>
          </a:p>
          <a:p>
            <a:r>
              <a:rPr lang="sr-Cyrl-RS" sz="1200" dirty="0">
                <a:latin typeface="+mj-lt"/>
              </a:rPr>
              <a:t>Руководилац едукације</a:t>
            </a:r>
            <a:r>
              <a:rPr lang="ru-RU" sz="1200" dirty="0">
                <a:latin typeface="+mj-lt"/>
              </a:rPr>
              <a:t>:</a:t>
            </a:r>
            <a:r>
              <a:rPr lang="sr-Cyrl-RS" sz="1200" dirty="0">
                <a:latin typeface="+mj-lt"/>
              </a:rPr>
              <a:t> Прим.др Оливера Алексић-Хил</a:t>
            </a:r>
          </a:p>
          <a:p>
            <a:r>
              <a:rPr lang="sr-Cyrl-RS" sz="1200" dirty="0">
                <a:latin typeface="+mj-lt"/>
              </a:rPr>
              <a:t>Циљ</a:t>
            </a:r>
            <a:r>
              <a:rPr lang="ru-RU" sz="1200" dirty="0">
                <a:latin typeface="+mj-lt"/>
              </a:rPr>
              <a:t>:</a:t>
            </a:r>
            <a:r>
              <a:rPr lang="sr-Cyrl-RS" sz="1200" dirty="0">
                <a:latin typeface="+mj-lt"/>
              </a:rPr>
              <a:t> Подизање компетенција стручњака за рану препознају знакова поремећаја и предузмање потребних интервенција</a:t>
            </a:r>
          </a:p>
          <a:p>
            <a:r>
              <a:rPr lang="sr-Cyrl-RS" sz="1200" dirty="0">
                <a:latin typeface="+mj-lt"/>
              </a:rPr>
              <a:t>Програм</a:t>
            </a:r>
            <a:r>
              <a:rPr lang="ru-RU" sz="1200" dirty="0">
                <a:latin typeface="+mj-lt"/>
              </a:rPr>
              <a:t>:</a:t>
            </a:r>
            <a:r>
              <a:rPr lang="sr-Cyrl-RS" sz="1200" dirty="0">
                <a:latin typeface="+mj-lt"/>
              </a:rPr>
              <a:t> Теорија, практична настава, супервизија</a:t>
            </a:r>
          </a:p>
          <a:p>
            <a:r>
              <a:rPr lang="sr-Cyrl-RS" sz="1200" b="1" dirty="0">
                <a:latin typeface="+mj-lt"/>
              </a:rPr>
              <a:t>Профил</a:t>
            </a:r>
            <a:r>
              <a:rPr lang="ru-RU" sz="1200" dirty="0">
                <a:latin typeface="+mj-lt"/>
              </a:rPr>
              <a:t>:</a:t>
            </a:r>
            <a:r>
              <a:rPr lang="sr-Cyrl-RS" sz="1200" b="1" dirty="0">
                <a:latin typeface="+mj-lt"/>
              </a:rPr>
              <a:t> Психолози, специјализанти, спец.мед.психологије, дефектолози, васпитачи из ПЗЗ и предшколских установа</a:t>
            </a:r>
          </a:p>
          <a:p>
            <a:r>
              <a:rPr lang="sr-Cyrl-RS" sz="1200" b="1" dirty="0">
                <a:latin typeface="+mj-lt"/>
              </a:rPr>
              <a:t>Трајање</a:t>
            </a:r>
            <a:r>
              <a:rPr lang="ru-RU" sz="1200" dirty="0">
                <a:latin typeface="+mj-lt"/>
              </a:rPr>
              <a:t>:</a:t>
            </a:r>
            <a:r>
              <a:rPr lang="sr-Cyrl-RS" sz="1200" b="1" dirty="0">
                <a:latin typeface="+mj-lt"/>
              </a:rPr>
              <a:t> Један семестар</a:t>
            </a:r>
          </a:p>
          <a:p>
            <a:r>
              <a:rPr lang="sr-Cyrl-RS" sz="1200" b="1" dirty="0">
                <a:latin typeface="+mj-lt"/>
              </a:rPr>
              <a:t>Котизација</a:t>
            </a:r>
            <a:r>
              <a:rPr lang="ru-RU" sz="1200" dirty="0">
                <a:latin typeface="+mj-lt"/>
              </a:rPr>
              <a:t>:</a:t>
            </a:r>
            <a:r>
              <a:rPr lang="sr-Cyrl-RS" sz="1200" b="1" dirty="0">
                <a:latin typeface="+mj-lt"/>
              </a:rPr>
              <a:t> 25.000,00 динара</a:t>
            </a:r>
          </a:p>
          <a:p>
            <a:endParaRPr lang="sr-Cyrl-RS" sz="1200" b="1" dirty="0">
              <a:latin typeface="+mj-lt"/>
            </a:endParaRPr>
          </a:p>
          <a:p>
            <a:r>
              <a:rPr lang="sr-Cyrl-RS" sz="1200" b="1" dirty="0">
                <a:latin typeface="+mj-lt"/>
              </a:rPr>
              <a:t>9.1,9.2 ПРИВРЖЕНО РОДИТЕЉСТВО И РОДИТЕЉСТВО И РАНИ РАЗВОЈ </a:t>
            </a:r>
          </a:p>
          <a:p>
            <a:r>
              <a:rPr lang="sr-Cyrl-RS" sz="1200" dirty="0">
                <a:latin typeface="+mj-lt"/>
              </a:rPr>
              <a:t>Руководилац едукације</a:t>
            </a:r>
            <a:r>
              <a:rPr lang="ru-RU" sz="1200" dirty="0">
                <a:latin typeface="+mj-lt"/>
              </a:rPr>
              <a:t>:</a:t>
            </a:r>
            <a:r>
              <a:rPr lang="sr-Cyrl-RS" sz="1200" dirty="0">
                <a:latin typeface="+mj-lt"/>
              </a:rPr>
              <a:t> Прим. Др Оливера Алексић-Хил</a:t>
            </a:r>
          </a:p>
          <a:p>
            <a:r>
              <a:rPr lang="sr-Cyrl-RS" sz="1200" dirty="0">
                <a:latin typeface="+mj-lt"/>
              </a:rPr>
              <a:t>Циљ</a:t>
            </a:r>
            <a:r>
              <a:rPr lang="ru-RU" sz="1200" dirty="0">
                <a:latin typeface="+mj-lt"/>
              </a:rPr>
              <a:t>:</a:t>
            </a:r>
            <a:r>
              <a:rPr lang="sr-Cyrl-RS" sz="1200" dirty="0">
                <a:latin typeface="+mj-lt"/>
              </a:rPr>
              <a:t> Обука стручњака из ППЗ и предшколских установа за превентивни рад, обука о основним поставкама теорије привржености и контексту системске породичне терапије</a:t>
            </a:r>
          </a:p>
          <a:p>
            <a:r>
              <a:rPr lang="sr-Cyrl-RS" sz="1200" dirty="0">
                <a:latin typeface="+mj-lt"/>
              </a:rPr>
              <a:t>Програм</a:t>
            </a:r>
            <a:r>
              <a:rPr lang="ru-RU" sz="1200" dirty="0">
                <a:latin typeface="+mj-lt"/>
              </a:rPr>
              <a:t>:</a:t>
            </a:r>
            <a:r>
              <a:rPr lang="sr-Cyrl-RS" sz="1200" dirty="0">
                <a:latin typeface="+mj-lt"/>
              </a:rPr>
              <a:t> Практични део, теоријски део</a:t>
            </a:r>
          </a:p>
          <a:p>
            <a:r>
              <a:rPr lang="sr-Cyrl-RS" sz="1200" b="1" dirty="0">
                <a:latin typeface="+mj-lt"/>
              </a:rPr>
              <a:t>Профил</a:t>
            </a:r>
            <a:r>
              <a:rPr lang="ru-RU" sz="1200" dirty="0">
                <a:latin typeface="+mj-lt"/>
              </a:rPr>
              <a:t>:</a:t>
            </a:r>
            <a:r>
              <a:rPr lang="sr-Cyrl-RS" sz="1200" b="1" dirty="0">
                <a:latin typeface="+mj-lt"/>
              </a:rPr>
              <a:t> Гинеколози, педијатри, патронажне сестре, психолози, социјални радници, дефектолози, васпитачи из ПЗЗ и предшколских установа.</a:t>
            </a:r>
          </a:p>
          <a:p>
            <a:r>
              <a:rPr lang="sr-Cyrl-RS" sz="1200" b="1" dirty="0">
                <a:latin typeface="+mj-lt"/>
              </a:rPr>
              <a:t>Трајање</a:t>
            </a:r>
            <a:r>
              <a:rPr lang="ru-RU" sz="1200" dirty="0">
                <a:latin typeface="+mj-lt"/>
              </a:rPr>
              <a:t>:</a:t>
            </a:r>
            <a:r>
              <a:rPr lang="sr-Cyrl-RS" sz="1200" b="1" dirty="0">
                <a:latin typeface="+mj-lt"/>
              </a:rPr>
              <a:t> Један семестар</a:t>
            </a:r>
          </a:p>
          <a:p>
            <a:r>
              <a:rPr lang="sr-Cyrl-RS" sz="1200" b="1" dirty="0">
                <a:latin typeface="+mj-lt"/>
              </a:rPr>
              <a:t>Котизација</a:t>
            </a:r>
            <a:r>
              <a:rPr lang="ru-RU" sz="1200" dirty="0">
                <a:latin typeface="+mj-lt"/>
              </a:rPr>
              <a:t>:</a:t>
            </a:r>
            <a:r>
              <a:rPr lang="sr-Cyrl-RS" sz="1200" b="1" dirty="0">
                <a:latin typeface="+mj-lt"/>
              </a:rPr>
              <a:t> 25.000,00 динара/семестар</a:t>
            </a:r>
            <a:endParaRPr lang="en-US" sz="1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27192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804" y="404664"/>
            <a:ext cx="10724867" cy="5249688"/>
          </a:xfrm>
        </p:spPr>
        <p:txBody>
          <a:bodyPr>
            <a:normAutofit/>
          </a:bodyPr>
          <a:lstStyle/>
          <a:p>
            <a:r>
              <a:rPr lang="sr-Cyrl-R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 САМОПОВРЕЂИВАЊЕ-САВЕТОДАВНИ РАД СА ДЕЦОМ И РОДИТЕЉИМА</a:t>
            </a:r>
            <a:br>
              <a:rPr lang="sr-Cyrl-RS" sz="1200" dirty="0"/>
            </a:br>
            <a:r>
              <a:rPr lang="sr-Cyrl-R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Руководиоц едукације Доц.др Наташа Љубомировић</a:t>
            </a:r>
            <a:br>
              <a:rPr lang="sr-Cyrl-RS" sz="1200" dirty="0"/>
            </a:br>
            <a:r>
              <a:rPr lang="sr-Cyrl-RS" sz="1200" dirty="0"/>
              <a:t>Циљ</a:t>
            </a:r>
            <a:r>
              <a:rPr lang="ru-RU" sz="1200" dirty="0">
                <a:latin typeface="+mj-lt"/>
              </a:rPr>
              <a:t>:</a:t>
            </a:r>
            <a:r>
              <a:rPr lang="sr-Cyrl-RS" sz="1200" dirty="0"/>
              <a:t> Приказивање и тумачење савремених схватања појма самоповређивања, усвајање вештина практичне примене пружања помоћи деци и родитељима</a:t>
            </a:r>
            <a:br>
              <a:rPr lang="sr-Cyrl-RS" sz="1200" dirty="0"/>
            </a:br>
            <a:r>
              <a:rPr lang="sr-Cyrl-RS" sz="1200" dirty="0"/>
              <a:t>Програм</a:t>
            </a:r>
            <a:r>
              <a:rPr lang="ru-RU" sz="1200" dirty="0">
                <a:latin typeface="+mj-lt"/>
              </a:rPr>
              <a:t>:</a:t>
            </a:r>
            <a:r>
              <a:rPr lang="sr-Cyrl-RS" sz="1200" dirty="0"/>
              <a:t> Теорија, практична настава</a:t>
            </a:r>
            <a:br>
              <a:rPr lang="sr-Cyrl-RS" sz="1200" dirty="0"/>
            </a:br>
            <a:r>
              <a:rPr lang="sr-Cyrl-R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</a:t>
            </a:r>
            <a:r>
              <a:rPr lang="ru-RU" sz="1200" dirty="0">
                <a:latin typeface="+mj-lt"/>
              </a:rPr>
              <a:t>:</a:t>
            </a:r>
            <a:r>
              <a:rPr lang="sr-Cyrl-RS" sz="1200" dirty="0">
                <a:latin typeface="+mj-lt"/>
              </a:rPr>
              <a:t> </a:t>
            </a:r>
            <a:r>
              <a:rPr lang="sr-Cyrl-R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Педијатри, психијатри, психолози, социјални радници , педагози, васпитачи</a:t>
            </a:r>
            <a:br>
              <a:rPr lang="sr-Cyrl-R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Cyrl-R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Трајање</a:t>
            </a:r>
            <a:r>
              <a:rPr lang="ru-RU" sz="1200" dirty="0">
                <a:latin typeface="+mj-lt"/>
              </a:rPr>
              <a:t>:</a:t>
            </a:r>
            <a:r>
              <a:rPr lang="sr-Cyrl-RS" sz="1200" dirty="0">
                <a:latin typeface="+mj-lt"/>
              </a:rPr>
              <a:t> </a:t>
            </a:r>
            <a:r>
              <a:rPr lang="sr-Cyrl-R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Једнодневни семинар</a:t>
            </a:r>
            <a:br>
              <a:rPr lang="sr-Cyrl-R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Cyrl-R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Котизација</a:t>
            </a:r>
            <a:r>
              <a:rPr lang="ru-RU" sz="1200" dirty="0">
                <a:latin typeface="+mj-lt"/>
              </a:rPr>
              <a:t>:</a:t>
            </a:r>
            <a:r>
              <a:rPr lang="sr-Cyrl-R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20.000,00 динара</a:t>
            </a:r>
            <a:br>
              <a:rPr lang="sr-Cyrl-R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sr-Cyrl-R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sr-Cyrl-R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Cyrl-R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 </a:t>
            </a:r>
            <a:r>
              <a:rPr lang="sr-Cyrl-R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АУТИЗАМ И ТЕРАПИЈСКИ ПРИСТУП У ТРЕТМАНУ АУТИЗМА</a:t>
            </a:r>
            <a:br>
              <a:rPr lang="sr-Cyrl-R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Cyrl-R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Руководилац едукације</a:t>
            </a:r>
            <a:r>
              <a:rPr lang="ru-RU" sz="1200" dirty="0">
                <a:latin typeface="+mj-lt"/>
              </a:rPr>
              <a:t>:</a:t>
            </a:r>
            <a:r>
              <a:rPr lang="sr-Cyrl-R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Наташа Срећковић Миленковић, дипл.дефектолог логопед, реедукатор</a:t>
            </a:r>
            <a:br>
              <a:rPr lang="sr-Cyrl-R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Cyrl-R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Циљ</a:t>
            </a:r>
            <a:r>
              <a:rPr lang="ru-RU" sz="1200" dirty="0">
                <a:latin typeface="+mj-lt"/>
              </a:rPr>
              <a:t>:</a:t>
            </a:r>
            <a:r>
              <a:rPr lang="sr-Cyrl-R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Проширење и обогаћивање стручних знања које се односе на разумевање, рану дијагностику и третман развојних сметњи из спектра аутизма</a:t>
            </a:r>
            <a:br>
              <a:rPr lang="sr-Cyrl-R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Cyrl-R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</a:t>
            </a:r>
            <a:r>
              <a:rPr lang="ru-RU" sz="1200" dirty="0">
                <a:latin typeface="+mj-lt"/>
              </a:rPr>
              <a:t>:</a:t>
            </a:r>
            <a:r>
              <a:rPr lang="sr-Cyrl-R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Теорија, практична настава, супервизија</a:t>
            </a:r>
            <a:br>
              <a:rPr lang="sr-Cyrl-R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Cyrl-R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</a:t>
            </a:r>
            <a:r>
              <a:rPr lang="ru-RU" sz="1200" b="1" dirty="0">
                <a:latin typeface="+mj-lt"/>
              </a:rPr>
              <a:t>:</a:t>
            </a:r>
            <a:r>
              <a:rPr lang="sr-Cyrl-R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Дефектолози, специјални педагози, психолози, педагози и стручњаци сродних области, који се баве превенцијом, дијагностиком и третманом развојног поремећаја из спектра аутизма</a:t>
            </a:r>
            <a:br>
              <a:rPr lang="sr-Cyrl-R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Cyrl-R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Трајање</a:t>
            </a:r>
            <a:r>
              <a:rPr lang="ru-RU" sz="1200" dirty="0">
                <a:latin typeface="+mj-lt"/>
              </a:rPr>
              <a:t>:</a:t>
            </a:r>
            <a:r>
              <a:rPr lang="sr-Cyrl-R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Два семестра</a:t>
            </a:r>
            <a:br>
              <a:rPr lang="sr-Cyrl-R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Cyrl-R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Котизација</a:t>
            </a:r>
            <a:r>
              <a:rPr lang="ru-RU" sz="1200" dirty="0">
                <a:latin typeface="+mj-lt"/>
              </a:rPr>
              <a:t>:</a:t>
            </a:r>
            <a:r>
              <a:rPr lang="sr-Cyrl-R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40.000,00 динара/семестар</a:t>
            </a:r>
            <a:br>
              <a:rPr lang="sr-Cyrl-R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sr-Cyrl-R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sr-Cyrl-R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Cyrl-R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 </a:t>
            </a:r>
            <a:r>
              <a:rPr lang="sr-Cyrl-R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ПОДРШКА И ПОМОЋ РОДИТЕЉИМА И ДЕЦИ У ВАНРЕДНИМ ОКОЛНОСТИМА</a:t>
            </a:r>
            <a:br>
              <a:rPr lang="sr-Cyrl-R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Cyrl-R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Руководиоци едукације</a:t>
            </a:r>
            <a:r>
              <a:rPr lang="ru-RU" sz="1200" dirty="0">
                <a:latin typeface="+mj-lt"/>
              </a:rPr>
              <a:t>:</a:t>
            </a:r>
            <a:r>
              <a:rPr lang="sr-Cyrl-R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Прим.др Оливера Алексић Хил, Доц.др Наташа Љубомировић</a:t>
            </a:r>
            <a:br>
              <a:rPr lang="sr-Cyrl-R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Cyrl-R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Циљ</a:t>
            </a:r>
            <a:r>
              <a:rPr lang="ru-RU" sz="1200" dirty="0">
                <a:latin typeface="+mj-lt"/>
              </a:rPr>
              <a:t>:</a:t>
            </a:r>
            <a:r>
              <a:rPr lang="sr-Cyrl-R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Разумевање другачијих околносит/промене</a:t>
            </a:r>
            <a:br>
              <a:rPr lang="sr-Cyrl-R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Cyrl-R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</a:t>
            </a:r>
            <a:r>
              <a:rPr lang="ru-RU" sz="1200" dirty="0">
                <a:latin typeface="+mj-lt"/>
              </a:rPr>
              <a:t>:</a:t>
            </a:r>
            <a:r>
              <a:rPr lang="sr-Cyrl-R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Теорија, практична настава</a:t>
            </a:r>
            <a:br>
              <a:rPr lang="sr-Cyrl-R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Cyrl-R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</a:t>
            </a:r>
            <a:r>
              <a:rPr lang="ru-RU" sz="1200" dirty="0">
                <a:latin typeface="+mj-lt"/>
              </a:rPr>
              <a:t>: </a:t>
            </a:r>
            <a:r>
              <a:rPr lang="sr-Cyrl-R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Педијатри, психолози, дефектолози, социјални радници</a:t>
            </a:r>
            <a:br>
              <a:rPr lang="sr-Cyrl-R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Cyrl-R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Трајање</a:t>
            </a:r>
            <a:r>
              <a:rPr lang="ru-RU" sz="1200" dirty="0">
                <a:latin typeface="+mj-lt"/>
              </a:rPr>
              <a:t>: </a:t>
            </a:r>
            <a:r>
              <a:rPr lang="sr-Cyrl-R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Једнодневни семинар </a:t>
            </a:r>
            <a:br>
              <a:rPr lang="sr-Cyrl-R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Cyrl-R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Котизација</a:t>
            </a:r>
            <a:r>
              <a:rPr lang="ru-RU" sz="1200" dirty="0">
                <a:latin typeface="+mj-lt"/>
              </a:rPr>
              <a:t>:</a:t>
            </a:r>
            <a:r>
              <a:rPr lang="sr-Cyrl-R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20.000,00 динара</a:t>
            </a:r>
            <a:br>
              <a:rPr lang="sr-Cyrl-R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904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7149" y="620688"/>
            <a:ext cx="7008574" cy="5616624"/>
          </a:xfrm>
        </p:spPr>
        <p:txBody>
          <a:bodyPr>
            <a:normAutofit/>
          </a:bodyPr>
          <a:lstStyle/>
          <a:p>
            <a:r>
              <a:rPr lang="sr-Cyrl-R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13. ТРЕТМАН ПОРЕМЕЋАЈА ХРАЊЕЊА КОД ДЕЦЕ СА СМЕТЊАМА У РАЗВОЈУ</a:t>
            </a:r>
            <a:br>
              <a:rPr lang="sr-Cyrl-R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Cyrl-R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Руководиоци едукације Проф.др Милица Пејовић Милованчевић, Наташа Срећковић Миленковић, дипл.дефектолог логопед, реедукатор</a:t>
            </a:r>
            <a:br>
              <a:rPr lang="sr-Cyrl-R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Cyrl-RS" sz="1100" dirty="0"/>
              <a:t>Циљ</a:t>
            </a:r>
            <a:r>
              <a:rPr lang="ru-RU" sz="1100" dirty="0">
                <a:latin typeface="+mj-lt"/>
              </a:rPr>
              <a:t>:</a:t>
            </a:r>
            <a:r>
              <a:rPr lang="sr-Cyrl-RS" sz="1100" dirty="0"/>
              <a:t> Проширење и обогаћивање стручних знања које се односе на разумевање, рану дијагностику и третман развојних сметњи</a:t>
            </a:r>
            <a:br>
              <a:rPr lang="sr-Cyrl-RS" sz="1100" dirty="0"/>
            </a:br>
            <a:r>
              <a:rPr lang="sr-Cyrl-RS" sz="1100" dirty="0"/>
              <a:t>Програм</a:t>
            </a:r>
            <a:r>
              <a:rPr lang="ru-RU" sz="1100" dirty="0">
                <a:latin typeface="+mj-lt"/>
              </a:rPr>
              <a:t>:</a:t>
            </a:r>
            <a:r>
              <a:rPr lang="sr-Cyrl-RS" sz="1100" dirty="0"/>
              <a:t> Предавања, демонстрације и прикази случајева у примени научених техника у раду са децом са поремећајем храњења</a:t>
            </a:r>
            <a:br>
              <a:rPr lang="sr-Cyrl-RS" sz="1100" dirty="0"/>
            </a:br>
            <a:r>
              <a:rPr lang="sr-Cyrl-R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</a:t>
            </a:r>
            <a:r>
              <a:rPr lang="ru-RU" sz="1100" dirty="0">
                <a:latin typeface="+mj-lt"/>
              </a:rPr>
              <a:t>: </a:t>
            </a:r>
            <a:r>
              <a:rPr lang="sr-Cyrl-R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Дефектолози, специјални педагози, психолози, педагози и стручњаци сродних области, који се баве превенцијом, дијагностиком и третманом развојних поремећаја и поремећаја из спектра аутизма</a:t>
            </a:r>
            <a:br>
              <a:rPr lang="sr-Cyrl-R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Cyrl-R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Трајање</a:t>
            </a:r>
            <a:r>
              <a:rPr lang="ru-RU" sz="1100" dirty="0">
                <a:latin typeface="+mj-lt"/>
              </a:rPr>
              <a:t>:</a:t>
            </a:r>
            <a:r>
              <a:rPr lang="sr-Cyrl-R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Један семестар</a:t>
            </a:r>
            <a:br>
              <a:rPr lang="sr-Cyrl-R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Cyrl-R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Котизација</a:t>
            </a:r>
            <a:r>
              <a:rPr lang="ru-RU" sz="1100" dirty="0">
                <a:latin typeface="+mj-lt"/>
              </a:rPr>
              <a:t>:</a:t>
            </a:r>
            <a:r>
              <a:rPr lang="sr-Cyrl-R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40.000,00 динара/семестар</a:t>
            </a:r>
            <a:br>
              <a:rPr lang="sr-Cyrl-R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sr-Cyrl-R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sr-Cyrl-R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Cyrl-R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14. МЕНТАЛНА ХИГИЈЕНА РАЗВОЈНОГ ДОБА</a:t>
            </a:r>
            <a:br>
              <a:rPr lang="sr-Cyrl-R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Cyrl-R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Руководиоци едукације</a:t>
            </a:r>
            <a:r>
              <a:rPr lang="ru-RU" sz="1100" dirty="0">
                <a:latin typeface="+mj-lt"/>
              </a:rPr>
              <a:t>:</a:t>
            </a:r>
            <a:r>
              <a:rPr lang="sr-Cyrl-R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др Ненад Рудић, Прим.др Оливера Алексић-Хил </a:t>
            </a:r>
            <a:br>
              <a:rPr lang="sr-Cyrl-R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Cyrl-RS" sz="1100" dirty="0"/>
              <a:t>Циљ</a:t>
            </a:r>
            <a:r>
              <a:rPr lang="ru-RU" sz="1100" dirty="0">
                <a:latin typeface="+mj-lt"/>
              </a:rPr>
              <a:t>: </a:t>
            </a:r>
            <a:r>
              <a:rPr lang="sr-Cyrl-RS" sz="1100" dirty="0"/>
              <a:t>Заштита и унапређење менталног здравља деце и младих</a:t>
            </a:r>
            <a:br>
              <a:rPr lang="sr-Cyrl-RS" sz="1100" dirty="0"/>
            </a:br>
            <a:r>
              <a:rPr lang="sr-Cyrl-RS" sz="1100" dirty="0"/>
              <a:t>Програм</a:t>
            </a:r>
            <a:r>
              <a:rPr lang="ru-RU" sz="1100" dirty="0">
                <a:latin typeface="+mj-lt"/>
              </a:rPr>
              <a:t>:</a:t>
            </a:r>
            <a:r>
              <a:rPr lang="sr-Cyrl-RS" sz="1100" dirty="0"/>
              <a:t> Предавање,вежбе(приказ случајева), семинари</a:t>
            </a:r>
            <a:br>
              <a:rPr lang="sr-Cyrl-R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Cyrl-R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</a:t>
            </a:r>
            <a:r>
              <a:rPr lang="ru-RU" sz="1100" dirty="0">
                <a:latin typeface="+mj-lt"/>
              </a:rPr>
              <a:t>:</a:t>
            </a:r>
            <a:r>
              <a:rPr lang="sr-Cyrl-R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Лекари, психолози, дефектолози, специјални педагози, социјални радници</a:t>
            </a:r>
            <a:br>
              <a:rPr lang="sr-Cyrl-R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Cyrl-RS" sz="11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Трајање</a:t>
            </a:r>
            <a:r>
              <a:rPr lang="ru-RU" sz="1100">
                <a:latin typeface="+mj-lt"/>
              </a:rPr>
              <a:t>:</a:t>
            </a:r>
            <a:r>
              <a:rPr lang="sr-Latn-RS" sz="1100"/>
              <a:t> </a:t>
            </a:r>
            <a:r>
              <a:rPr lang="sr-Cyrl-RS" sz="1100" b="1"/>
              <a:t>семестар</a:t>
            </a:r>
            <a:br>
              <a:rPr lang="sr-Cyrl-R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Cyrl-R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Котизација</a:t>
            </a:r>
            <a:r>
              <a:rPr lang="ru-RU" sz="1100" dirty="0">
                <a:latin typeface="+mj-lt"/>
              </a:rPr>
              <a:t>:</a:t>
            </a:r>
            <a:r>
              <a:rPr lang="sr-Cyrl-R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RS" sz="11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25.000,00 динара</a:t>
            </a:r>
            <a:br>
              <a:rPr lang="sr-Cyrl-R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sr-Cyrl-R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Cyrl-R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 АНАЛИТИЧКА(ЈУНГОВСКА) ПСИХОЛОГИЈА И КРЕАТИВНОСТ</a:t>
            </a:r>
            <a:br>
              <a:rPr lang="sr-Cyrl-R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Cyrl-R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Руководилац едукације</a:t>
            </a:r>
            <a:r>
              <a:rPr lang="ru-RU" sz="1200" dirty="0">
                <a:latin typeface="+mj-lt"/>
              </a:rPr>
              <a:t>: </a:t>
            </a:r>
            <a:r>
              <a:rPr lang="sr-Cyrl-R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Доц.др Светлана Здравковић</a:t>
            </a:r>
            <a:br>
              <a:rPr lang="sr-Cyrl-R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Cyrl-R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Циљ</a:t>
            </a:r>
            <a:r>
              <a:rPr lang="ru-RU" sz="1100" dirty="0">
                <a:latin typeface="+mj-lt"/>
              </a:rPr>
              <a:t>:</a:t>
            </a:r>
            <a:r>
              <a:rPr lang="sr-Cyrl-R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Стицање основних знања из области теорије аналитичке психологије и психотерапије</a:t>
            </a:r>
            <a:br>
              <a:rPr lang="sr-Cyrl-R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Cyrl-R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</a:t>
            </a:r>
            <a:r>
              <a:rPr lang="ru-RU" sz="1100" dirty="0">
                <a:latin typeface="+mj-lt"/>
              </a:rPr>
              <a:t>:</a:t>
            </a:r>
            <a:r>
              <a:rPr lang="sr-Cyrl-R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Предавања, семинарски радови, практичне вежбе</a:t>
            </a:r>
            <a:br>
              <a:rPr lang="sr-Cyrl-R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Cyrl-R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</a:t>
            </a:r>
            <a:r>
              <a:rPr lang="ru-RU" sz="1100" dirty="0">
                <a:latin typeface="+mj-lt"/>
              </a:rPr>
              <a:t>: </a:t>
            </a:r>
            <a:r>
              <a:rPr lang="sr-Cyrl-R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Психолози, психијатри, неуропсихијатри,специјализанти неуропсихологије и психијатрије, специјални педагози, педагози, социјални радници.</a:t>
            </a:r>
            <a:br>
              <a:rPr lang="sr-Cyrl-R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Cyrl-R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Трајање</a:t>
            </a:r>
            <a:r>
              <a:rPr lang="ru-RU" sz="1100" dirty="0">
                <a:latin typeface="+mj-lt"/>
              </a:rPr>
              <a:t>: </a:t>
            </a:r>
            <a:r>
              <a:rPr lang="sr-Cyrl-R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Два семестра</a:t>
            </a:r>
            <a:br>
              <a:rPr lang="sr-Cyrl-R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Cyrl-R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Котизација</a:t>
            </a:r>
            <a:r>
              <a:rPr lang="ru-RU" sz="1100">
                <a:latin typeface="+mj-lt"/>
              </a:rPr>
              <a:t>:</a:t>
            </a:r>
            <a:r>
              <a:rPr lang="sr-Cyrl-RS" sz="11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70.000,00 динара</a:t>
            </a:r>
            <a:br>
              <a:rPr lang="sr-Cyrl-R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sr-Cyrl-R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sr-Cyrl-R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sr-Cyrl-R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sr-Cyrl-R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722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6089104"/>
          </a:xfrm>
        </p:spPr>
        <p:txBody>
          <a:bodyPr>
            <a:normAutofit/>
          </a:bodyPr>
          <a:lstStyle/>
          <a:p>
            <a:r>
              <a:rPr lang="sr-Cyrl-R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16. НЕУРОПСИХОЛОГИЈА РАЗВОЈНОГ ДОБА У СВЕТЛУ МКБ-11</a:t>
            </a:r>
            <a:br>
              <a:rPr lang="sr-Cyrl-RS" sz="1200" dirty="0"/>
            </a:br>
            <a:r>
              <a:rPr lang="sr-Cyrl-RS" sz="1200" dirty="0"/>
              <a:t>Руководилац едукације:  Прим. др Оливера Алексић-Хил</a:t>
            </a:r>
            <a:br>
              <a:rPr lang="sr-Cyrl-RS" sz="1200" dirty="0"/>
            </a:br>
            <a:r>
              <a:rPr lang="sr-Cyrl-RS" sz="1200" dirty="0"/>
              <a:t>Циљ:  Разумевање на који начин МКБ 11 дефинишу критеријуме неуроразвојних поремећаја</a:t>
            </a:r>
            <a:br>
              <a:rPr lang="sr-Cyrl-RS" sz="1200" dirty="0"/>
            </a:br>
            <a:r>
              <a:rPr lang="sr-Cyrl-RS" sz="1200" dirty="0"/>
              <a:t>Програм:  Предавање, супервизија</a:t>
            </a:r>
            <a:br>
              <a:rPr lang="sr-Cyrl-RS" sz="1200" dirty="0"/>
            </a:br>
            <a:r>
              <a:rPr lang="sr-Cyrl-R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Профил:  Психолози, специјализанти психијатрије и дечије неурологије и психијатрије, дефектолози, васпитачи и радни терапеути</a:t>
            </a:r>
            <a:br>
              <a:rPr lang="sr-Cyrl-R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Cyrl-R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Трајање</a:t>
            </a: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:</a:t>
            </a:r>
            <a:r>
              <a:rPr lang="sr-Cyrl-R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Један семестар</a:t>
            </a:r>
            <a:br>
              <a:rPr lang="sr-Cyrl-R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Cyrl-R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Котизација: 30.000,00 динара/семестар</a:t>
            </a:r>
            <a:br>
              <a:rPr lang="sr-Cyrl-R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sr-Cyrl-RS" sz="1200" b="1" dirty="0"/>
            </a:br>
            <a:r>
              <a:rPr lang="sr-Cyrl-R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17. ЗНАЧАЈ ПРЕНАТАЛНЕ ДИЈАГНОСТИКЕ И ГЕНЕТИЧКО САВЕТОВАЊЕ </a:t>
            </a:r>
            <a:br>
              <a:rPr lang="sr-Cyrl-RS" sz="1200" b="1" dirty="0"/>
            </a:br>
            <a:r>
              <a:rPr lang="sr-Cyrl-RS" sz="1200" dirty="0"/>
              <a:t>Руководилац едукације др Марко Јелисавчић</a:t>
            </a:r>
            <a:br>
              <a:rPr lang="sr-Cyrl-RS" sz="1200" b="1" dirty="0"/>
            </a:br>
            <a:r>
              <a:rPr lang="sr-Cyrl-RS" sz="1200" dirty="0"/>
              <a:t>Циљ: Стицање теоријског знања и принципи у раду генетичког саветовања и принципи превенције</a:t>
            </a:r>
            <a:br>
              <a:rPr lang="sr-Cyrl-RS" sz="1200" dirty="0"/>
            </a:br>
            <a:r>
              <a:rPr lang="sr-Cyrl-RS" sz="1200" dirty="0"/>
              <a:t>Програм:  Предавања, рад у саветовалишту, тимска обрада</a:t>
            </a:r>
            <a:br>
              <a:rPr lang="sr-Cyrl-RS" sz="1200" dirty="0"/>
            </a:br>
            <a:r>
              <a:rPr lang="sr-Cyrl-R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Профил:  Биолози , техничари, сви профили који учествују у раду генетичке лабораторије</a:t>
            </a:r>
            <a:br>
              <a:rPr lang="sr-Cyrl-R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Cyrl-R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Трајање:  Три месеца/сваки уторак</a:t>
            </a:r>
            <a:br>
              <a:rPr lang="sr-Cyrl-R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Cyrl-R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Котизација:  100.000,00 динара</a:t>
            </a:r>
            <a:br>
              <a:rPr lang="sr-Cyrl-R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sr-Cyrl-RS" sz="1200" b="1" dirty="0"/>
            </a:br>
            <a:r>
              <a:rPr lang="sr-Cyrl-R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18. ЦИТОГЕНЕТИЧКЕ МЕТОДЕ КУЛТИВАЦИЈЕ РАЗЛИЧИТИХ ТКИВА </a:t>
            </a:r>
            <a:br>
              <a:rPr lang="sr-Cyrl-R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Cyrl-R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(плодова вода, фетална крв, периферна крв, фиброблст коже, хормонске ресице, побачени материјал)</a:t>
            </a:r>
            <a:br>
              <a:rPr lang="sr-Cyrl-R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Cyrl-RS" sz="1200" dirty="0"/>
              <a:t>Руководилац едукације:  др Марко Јелисавчић</a:t>
            </a:r>
            <a:br>
              <a:rPr lang="sr-Cyrl-RS" sz="1200" b="1" dirty="0"/>
            </a:br>
            <a:r>
              <a:rPr lang="sr-Cyrl-RS" sz="1200" dirty="0"/>
              <a:t>Циљ:  Стицање практичног знања</a:t>
            </a:r>
            <a:br>
              <a:rPr lang="sr-Cyrl-RS" sz="1200" b="1" dirty="0"/>
            </a:br>
            <a:r>
              <a:rPr lang="sr-Cyrl-RS" sz="1200" dirty="0"/>
              <a:t>Програм:  Практичан рад у континуитету</a:t>
            </a:r>
            <a:br>
              <a:rPr lang="sr-Cyrl-RS" sz="1200" dirty="0"/>
            </a:br>
            <a:r>
              <a:rPr lang="sr-Cyrl-RS" sz="1200" b="1" dirty="0"/>
              <a:t>Профил:  Биолози , техничари, сви профили који учествују у раду генетичке лабораторије</a:t>
            </a:r>
            <a:br>
              <a:rPr lang="sr-Cyrl-RS" sz="1200" b="1" dirty="0"/>
            </a:br>
            <a:r>
              <a:rPr lang="sr-Cyrl-RS" sz="1200" b="1" dirty="0"/>
              <a:t>Трајање:  Три недеље/ пет недеља/ три месеца</a:t>
            </a:r>
            <a:br>
              <a:rPr lang="sr-Cyrl-RS" sz="1200" b="1" dirty="0"/>
            </a:br>
            <a:r>
              <a:rPr lang="sr-Cyrl-RS" sz="1200" b="1" dirty="0"/>
              <a:t>Котизација 60.000,00/100.000,00/200.000,00 динара</a:t>
            </a:r>
            <a:br>
              <a:rPr lang="sr-Cyrl-RS" sz="1200" b="1" dirty="0"/>
            </a:br>
            <a:br>
              <a:rPr lang="sr-Cyrl-RS" sz="1200" b="1" dirty="0"/>
            </a:br>
            <a:r>
              <a:rPr lang="sr-Cyrl-R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19. ЦИТОГЕНЕТИЧКА АНАЛИЗА ТКИВА </a:t>
            </a:r>
            <a:br>
              <a:rPr lang="en-US" sz="1200" b="1" dirty="0"/>
            </a:br>
            <a:r>
              <a:rPr lang="sr-Cyrl-RS" sz="1200" b="1" dirty="0"/>
              <a:t>(плодова вода, периферна крв, фиробласт коже, </a:t>
            </a:r>
            <a:r>
              <a:rPr lang="en-US" sz="1200" b="1" dirty="0"/>
              <a:t>chorion frondosum)</a:t>
            </a:r>
            <a:br>
              <a:rPr lang="en-US" sz="1200" b="1" dirty="0"/>
            </a:br>
            <a:r>
              <a:rPr lang="sr-Cyrl-RS" sz="1200" dirty="0"/>
              <a:t>Руководилац едукације: др Марко Јелисавчић</a:t>
            </a:r>
            <a:br>
              <a:rPr lang="sr-Cyrl-RS" sz="1200" dirty="0"/>
            </a:br>
            <a:r>
              <a:rPr lang="sr-Cyrl-RS" sz="1200" dirty="0"/>
              <a:t>Циљ: Оспособљавање за самосталан рад у генетичкој лабораторији</a:t>
            </a:r>
            <a:br>
              <a:rPr lang="sr-Cyrl-RS" sz="1200" dirty="0"/>
            </a:br>
            <a:r>
              <a:rPr lang="sr-Cyrl-RS" sz="1200" dirty="0"/>
              <a:t>Програм : Практичан рад у континуитету</a:t>
            </a:r>
            <a:br>
              <a:rPr lang="sr-Cyrl-RS" sz="1200" dirty="0"/>
            </a:br>
            <a:r>
              <a:rPr lang="sr-Cyrl-RS" sz="1200" b="1" dirty="0"/>
              <a:t>Профил</a:t>
            </a:r>
            <a:r>
              <a:rPr lang="sr-Cyrl-RS" sz="1200" dirty="0"/>
              <a:t>:</a:t>
            </a:r>
            <a:r>
              <a:rPr lang="sr-Cyrl-RS" sz="1200" b="1" dirty="0"/>
              <a:t> Биолози, лекари</a:t>
            </a:r>
            <a:br>
              <a:rPr lang="sr-Cyrl-RS" sz="1200" b="1" dirty="0"/>
            </a:br>
            <a:r>
              <a:rPr lang="sr-Cyrl-RS" sz="1200" b="1" dirty="0"/>
              <a:t>Трајање</a:t>
            </a:r>
            <a:r>
              <a:rPr lang="sr-Cyrl-RS" sz="1200" dirty="0"/>
              <a:t>:</a:t>
            </a:r>
            <a:r>
              <a:rPr lang="sr-Cyrl-RS" sz="1200" b="1" dirty="0"/>
              <a:t> Десет месеци</a:t>
            </a:r>
            <a:br>
              <a:rPr lang="sr-Cyrl-RS" sz="1200" b="1" dirty="0"/>
            </a:br>
            <a:r>
              <a:rPr lang="sr-Cyrl-RS" sz="1200" b="1" dirty="0"/>
              <a:t>Котизација</a:t>
            </a:r>
            <a:r>
              <a:rPr lang="sr-Cyrl-RS" sz="1200" dirty="0"/>
              <a:t>:</a:t>
            </a:r>
            <a:r>
              <a:rPr lang="sr-Cyrl-RS" sz="1200" b="1" dirty="0"/>
              <a:t> 400.000,00 динара</a:t>
            </a:r>
            <a:br>
              <a:rPr lang="sr-Cyrl-RS" sz="1200" b="1" dirty="0"/>
            </a:b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603891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lass open house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Classroom open house presentation.potx" id="{AB7D8AB0-4323-4322-AB21-8CB398DB9E96}" vid="{5BFEA1FF-C39F-48A2-B239-4B55565FC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Classroom open house presentation</Template>
  <TotalTime>533</TotalTime>
  <Words>1842</Words>
  <Application>Microsoft Office PowerPoint</Application>
  <PresentationFormat>Custom</PresentationFormat>
  <Paragraphs>128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-apple-system</vt:lpstr>
      <vt:lpstr>Arial</vt:lpstr>
      <vt:lpstr>Arial Narrow</vt:lpstr>
      <vt:lpstr>Century Gothic</vt:lpstr>
      <vt:lpstr>Times New Roman</vt:lpstr>
      <vt:lpstr>Class open house presentation</vt:lpstr>
      <vt:lpstr>Институт за ментално здравље Служба за научно-истраживачку и образовану делатност «Проф.др Предраг Каличанин» Кабинет за образовану делатност</vt:lpstr>
      <vt:lpstr> ПРОГРАМ ЕДУКАТИВНИХ КУРСЕВА И МЕЂУНАРОДНО ПРИЗНАТЕ ЕДУКАЦИЈЕ                     Међународно призната едукација   1. Системска породична психотерапија Руководилац едукације: Прим.др Сања Николић, др сци мед, едукатор и супервизор ЕЦП Циљ:Теоријска знања и вештине  Програм: 1550 сати током четири године: 550 сати теорија, 600 сати клиничке праксе,150 сати супервизије, 250 сати личног рад током 4 године рада са терапеутом по избору. Профил: Специјалисти и специјализанти психијатрије и неуропсихијатрије, психолози, социјални радници, дефектолози, педагози, социолози Трајање: Осам семестра, 1 пут месечно, дводневна радионица Котизација: 63.000,00 динара/семестар</vt:lpstr>
      <vt:lpstr> </vt:lpstr>
      <vt:lpstr>6.ОПШТА И СПЕЦИФИЧНА РЕЕДУКАЦИЈА ПСИХОМОТОРИКЕ СА ОПШТОМ ДЕФЕКТОЛОШКОМ ДИЈАГНОСТИКОМ И РЕЛАКСАЦИЈА Руководилац едукације:Виола Повше-Ивкић, спец.опште дефектологије, реедукатор, логопед Циљ: Теоријска знања и обука за примену метода опште и специфичне реедукације психомоторике и релаксације у превенцији и третману поремећаја психмоторике, специфичних поремећаја учења и говора у детињству Програм : Теорија(32 часа), практични део (36 часова), методи релаксације (18 часова), активни рад са децом(36 часа) прикази и обрада случајева(32 часа)  Профил: Дефектолози, специјални педагози, психолози и стручњаци сродних области Трајање: Два семестра, сваки други понедељак у месецу Котизација: 30.000,00 динара/семестар   </vt:lpstr>
      <vt:lpstr>7. ЕДУКАЦИЈА МЕДИЦИНСКИХ СЕСТРА И ТЕХНИЧАРА О БОЛЕСТИМА ЗАВИСНОСТИ Руководилац едукације : Прим.др Роза Паноски Циљ: Проширење постојећих знања и вештина у раду са психијатријским пацијентима Профил: Средње и више медицинске сестре и техничари Програм: предавање и рад у групи Трајање: Септембар-март Котизација 40.000,00 дин</vt:lpstr>
      <vt:lpstr>10. САМОПОВРЕЂИВАЊЕ-САВЕТОДАВНИ РАД СА ДЕЦОМ И РОДИТЕЉИМА Руководиоц едукације Доц.др Наташа Љубомировић Циљ: Приказивање и тумачење савремених схватања појма самоповређивања, усвајање вештина практичне примене пружања помоћи деци и родитељима Програм: Теорија, практична настава Профил: Педијатри, психијатри, психолози, социјални радници , педагози, васпитачи Трајање: Једнодневни семинар Котизација: 20.000,00 динара   11. АУТИЗАМ И ТЕРАПИЈСКИ ПРИСТУП У ТРЕТМАНУ АУТИЗМА Руководилац едукације: Наташа Срећковић Миленковић, дипл.дефектолог логопед, реедукатор Циљ: Проширење и обогаћивање стручних знања које се односе на разумевање, рану дијагностику и третман развојних сметњи из спектра аутизма Програм: Теорија, практична настава, супервизија Профил: Дефектолози, специјални педагози, психолози, педагози и стручњаци сродних области, који се баве превенцијом, дијагностиком и третманом развојног поремећаја из спектра аутизма Трајање: Два семестра Котизација: 40.000,00 динара/семестар   12. ПОДРШКА И ПОМОЋ РОДИТЕЉИМА И ДЕЦИ У ВАНРЕДНИМ ОКОЛНОСТИМА Руководиоци едукације: Прим.др Оливера Алексић Хил, Доц.др Наташа Љубомировић Циљ: Разумевање другачијих околносит/промене Програм: Теорија, практична настава Профил: Педијатри, психолози, дефектолози, социјални радници Трајање: Једнодневни семинар  Котизација: 20.000,00 динара </vt:lpstr>
      <vt:lpstr>13. ТРЕТМАН ПОРЕМЕЋАЈА ХРАЊЕЊА КОД ДЕЦЕ СА СМЕТЊАМА У РАЗВОЈУ Руководиоци едукације Проф.др Милица Пејовић Милованчевић, Наташа Срећковић Миленковић, дипл.дефектолог логопед, реедукатор Циљ: Проширење и обогаћивање стручних знања које се односе на разумевање, рану дијагностику и третман развојних сметњи Програм: Предавања, демонстрације и прикази случајева у примени научених техника у раду са децом са поремећајем храњења Профил: Дефектолози, специјални педагози, психолози, педагози и стручњаци сродних области, који се баве превенцијом, дијагностиком и третманом развојних поремећаја и поремећаја из спектра аутизма Трајање: Један семестар Котизација: 40.000,00 динара/семестар   14. МЕНТАЛНА ХИГИЈЕНА РАЗВОЈНОГ ДОБА Руководиоци едукације: др Ненад Рудић, Прим.др Оливера Алексић-Хил  Циљ: Заштита и унапређење менталног здравља деце и младих Програм: Предавање,вежбе(приказ случајева), семинари Профил: Лекари, психолози, дефектолози, специјални педагози, социјални радници Трајање: семестар Котизација: 25.000,00 динара  15. АНАЛИТИЧКА(ЈУНГОВСКА) ПСИХОЛОГИЈА И КРЕАТИВНОСТ Руководилац едукације: Доц.др Светлана Здравковић Циљ: Стицање основних знања из области теорије аналитичке психологије и психотерапије Програм: Предавања, семинарски радови, практичне вежбе Профил: Психолози, психијатри, неуропсихијатри,специјализанти неуропсихологије и психијатрије, специјални педагози, педагози, социјални радници. Трајање: Два семестра Котизација: 70.000,00 динара     </vt:lpstr>
      <vt:lpstr>16. НЕУРОПСИХОЛОГИЈА РАЗВОЈНОГ ДОБА У СВЕТЛУ МКБ-11 Руководилац едукације:  Прим. др Оливера Алексић-Хил Циљ:  Разумевање на који начин МКБ 11 дефинишу критеријуме неуроразвојних поремећаја Програм:  Предавање, супервизија Профил:  Психолози, специјализанти психијатрије и дечије неурологије и психијатрије, дефектолози, васпитачи и радни терапеути Трајање : Један семестар Котизација: 30.000,00 динара/семестар  17. ЗНАЧАЈ ПРЕНАТАЛНЕ ДИЈАГНОСТИКЕ И ГЕНЕТИЧКО САВЕТОВАЊЕ  Руководилац едукације др Марко Јелисавчић Циљ: Стицање теоријског знања и принципи у раду генетичког саветовања и принципи превенције Програм:  Предавања, рад у саветовалишту, тимска обрада Профил:  Биолози , техничари, сви профили који учествују у раду генетичке лабораторије Трајање:  Три месеца/сваки уторак Котизација:  100.000,00 динара  18. ЦИТОГЕНЕТИЧКЕ МЕТОДЕ КУЛТИВАЦИЈЕ РАЗЛИЧИТИХ ТКИВА  (плодова вода, фетална крв, периферна крв, фиброблст коже, хормонске ресице, побачени материјал) Руководилац едукације:  др Марко Јелисавчић Циљ:  Стицање практичног знања Програм:  Практичан рад у континуитету Профил:  Биолози , техничари, сви профили који учествују у раду генетичке лабораторије Трајање:  Три недеље/ пет недеља/ три месеца Котизација 60.000,00/100.000,00/200.000,00 динара  19. ЦИТОГЕНЕТИЧКА АНАЛИЗА ТКИВА  (плодова вода, периферна крв, фиробласт коже, chorion frondosum) Руководилац едукације: др Марко Јелисавчић Циљ: Оспособљавање за самосталан рад у генетичкој лабораторији Програм : Практичан рад у континуитету Профил: Биолози, лекари Трајање: Десет месеци Котизација: 400.000,00 динара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Институт за ментално здравље Служба за научно-истраживачку и образовану делатност «Проф.др Предраг Каличанин» Кабинет за образовану делатност</dc:title>
  <dc:creator>PC</dc:creator>
  <cp:lastModifiedBy>PC</cp:lastModifiedBy>
  <cp:revision>17</cp:revision>
  <dcterms:created xsi:type="dcterms:W3CDTF">2024-06-25T08:14:29Z</dcterms:created>
  <dcterms:modified xsi:type="dcterms:W3CDTF">2025-06-19T11:47:39Z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